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7.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9.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0.xml" ContentType="application/vnd.openxmlformats-officedocument.presentationml.notesSlide+xml"/>
  <Override PartName="/ppt/embeddings/oleObject19.bin" ContentType="application/vnd.openxmlformats-officedocument.oleObject"/>
  <Override PartName="/ppt/notesSlides/notesSlide11.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3.bin" ContentType="application/vnd.openxmlformats-officedocument.oleObject"/>
  <Override PartName="/ppt/notesSlides/notesSlide21.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6.bin" ContentType="application/vnd.openxmlformats-officedocument.oleObject"/>
  <Override PartName="/ppt/notesSlides/notesSlide29.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30.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31.xml" ContentType="application/vnd.openxmlformats-officedocument.presentationml.notesSlide+xml"/>
  <Override PartName="/ppt/embeddings/oleObject33.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38.xml" ContentType="application/vnd.openxmlformats-officedocument.presentationml.notesSlide+xml"/>
  <Override PartName="/ppt/embeddings/oleObject37.bin" ContentType="application/vnd.openxmlformats-officedocument.oleObject"/>
  <Override PartName="/ppt/notesSlides/notesSlide39.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46.bin" ContentType="application/vnd.openxmlformats-officedocument.oleObject"/>
  <Override PartName="/ppt/notesSlides/notesSlide55.xml" ContentType="application/vnd.openxmlformats-officedocument.presentationml.notesSlide+xml"/>
  <Override PartName="/ppt/embeddings/oleObject47.bin" ContentType="application/vnd.openxmlformats-officedocument.oleObject"/>
  <Override PartName="/ppt/notesSlides/notesSlide56.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notesSlides/notesSlide57.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58.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notesSlides/notesSlide59.xml" ContentType="application/vnd.openxmlformats-officedocument.presentationml.notesSlide+xml"/>
  <Override PartName="/ppt/embeddings/oleObject5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61"/>
  </p:notesMasterIdLst>
  <p:handoutMasterIdLst>
    <p:handoutMasterId r:id="rId62"/>
  </p:handoutMasterIdLst>
  <p:sldIdLst>
    <p:sldId id="32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FF3300"/>
    <a:srgbClr val="C0C0C0"/>
    <a:srgbClr val="EAEAEA"/>
    <a:srgbClr val="800080"/>
    <a:srgbClr val="9900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9" d="100"/>
          <a:sy n="139" d="100"/>
        </p:scale>
        <p:origin x="-1352" y="-4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6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1" Type="http://schemas.openxmlformats.org/officeDocument/2006/relationships/image" Target="../media/image54.wmf"/><Relationship Id="rId2"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1" Type="http://schemas.openxmlformats.org/officeDocument/2006/relationships/image" Target="../media/image76.wmf"/><Relationship Id="rId2"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1.wmf"/><Relationship Id="rId2" Type="http://schemas.openxmlformats.org/officeDocument/2006/relationships/image" Target="../media/image8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image" Target="../media/image5.wmf"/><Relationship Id="rId2"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1.wmf"/><Relationship Id="rId3"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fr-CH"/>
          </a:p>
        </p:txBody>
      </p:sp>
      <p:sp>
        <p:nvSpPr>
          <p:cNvPr id="40038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fr-CH"/>
          </a:p>
        </p:txBody>
      </p:sp>
      <p:sp>
        <p:nvSpPr>
          <p:cNvPr id="40038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fr-CH"/>
          </a:p>
        </p:txBody>
      </p:sp>
      <p:sp>
        <p:nvSpPr>
          <p:cNvPr id="40038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B078BF35-594C-0040-93ED-5701E4D3EE45}" type="slidenum">
              <a:rPr lang="fr-CH"/>
              <a:pPr>
                <a:defRPr/>
              </a:pPr>
              <a:t>‹#›</a:t>
            </a:fld>
            <a:endParaRPr lang="fr-CH"/>
          </a:p>
        </p:txBody>
      </p:sp>
    </p:spTree>
    <p:extLst>
      <p:ext uri="{BB962C8B-B14F-4D97-AF65-F5344CB8AC3E}">
        <p14:creationId xmlns:p14="http://schemas.microsoft.com/office/powerpoint/2010/main" val="300071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5BA25F9C-DC02-F043-831C-268BEF13F04A}" type="slidenum">
              <a:rPr lang="en-US"/>
              <a:pPr>
                <a:defRPr/>
              </a:pPr>
              <a:t>‹#›</a:t>
            </a:fld>
            <a:endParaRPr lang="en-US"/>
          </a:p>
        </p:txBody>
      </p:sp>
    </p:spTree>
    <p:extLst>
      <p:ext uri="{BB962C8B-B14F-4D97-AF65-F5344CB8AC3E}">
        <p14:creationId xmlns:p14="http://schemas.microsoft.com/office/powerpoint/2010/main" val="2346717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BD1A4B-D291-C945-8B1B-53E34E7EA906}" type="slidenum">
              <a:rPr lang="en-US" sz="1200"/>
              <a:pPr/>
              <a:t>1</a:t>
            </a:fld>
            <a:endParaRPr lang="en-US" sz="1200"/>
          </a:p>
        </p:txBody>
      </p:sp>
      <p:sp>
        <p:nvSpPr>
          <p:cNvPr id="5122" name="Rectangle 2"/>
          <p:cNvSpPr>
            <a:spLocks noRot="1" noChangeArrowheads="1" noTextEdit="1"/>
          </p:cNvSpPr>
          <p:nvPr>
            <p:ph type="sldImg"/>
          </p:nvPr>
        </p:nvSpPr>
        <p:spPr>
          <a:xfrm>
            <a:off x="917575" y="744538"/>
            <a:ext cx="4962525" cy="3722687"/>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A3530-F0D4-D349-985F-87F27824D64C}" type="slidenum">
              <a:rPr lang="en-US" sz="1200"/>
              <a:pPr/>
              <a:t>10</a:t>
            </a:fld>
            <a:endParaRPr lang="en-US" sz="1200"/>
          </a:p>
        </p:txBody>
      </p:sp>
      <p:sp>
        <p:nvSpPr>
          <p:cNvPr id="23554" name="Rectangle 2"/>
          <p:cNvSpPr>
            <a:spLocks noRot="1" noChangeArrowheads="1" noTextEdit="1"/>
          </p:cNvSpPr>
          <p:nvPr>
            <p:ph type="sldImg"/>
          </p:nvPr>
        </p:nvSpPr>
        <p:spPr>
          <a:xfrm>
            <a:off x="917575" y="744538"/>
            <a:ext cx="4962525" cy="3722687"/>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19347B-361A-D34C-BE6D-1932ADA27C0F}" type="slidenum">
              <a:rPr lang="en-US" sz="1200"/>
              <a:pPr/>
              <a:t>11</a:t>
            </a:fld>
            <a:endParaRPr lang="en-US" sz="1200"/>
          </a:p>
        </p:txBody>
      </p:sp>
      <p:sp>
        <p:nvSpPr>
          <p:cNvPr id="25602" name="Rectangle 2"/>
          <p:cNvSpPr>
            <a:spLocks noRo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96EF7C-0694-C446-AE77-CE4E9D9E0862}" type="slidenum">
              <a:rPr lang="en-US" sz="1200"/>
              <a:pPr/>
              <a:t>12</a:t>
            </a:fld>
            <a:endParaRPr lang="en-US" sz="1200"/>
          </a:p>
        </p:txBody>
      </p:sp>
      <p:sp>
        <p:nvSpPr>
          <p:cNvPr id="27650" name="Rectangle 2"/>
          <p:cNvSpPr>
            <a:spLocks noRot="1" noChangeArrowheads="1" noTextEdit="1"/>
          </p:cNvSpPr>
          <p:nvPr>
            <p:ph type="sldImg"/>
          </p:nvPr>
        </p:nvSpPr>
        <p:spPr>
          <a:xfrm>
            <a:off x="917575" y="744538"/>
            <a:ext cx="4962525" cy="372268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BB8A7-8181-554D-91DD-365BD422C3D8}" type="slidenum">
              <a:rPr lang="en-US" sz="1200"/>
              <a:pPr/>
              <a:t>13</a:t>
            </a:fld>
            <a:endParaRPr lang="en-US" sz="1200"/>
          </a:p>
        </p:txBody>
      </p:sp>
      <p:sp>
        <p:nvSpPr>
          <p:cNvPr id="29698" name="Rectangle 2"/>
          <p:cNvSpPr>
            <a:spLocks noRot="1" noChangeArrowheads="1" noTextEdit="1"/>
          </p:cNvSpPr>
          <p:nvPr>
            <p:ph type="sldImg"/>
          </p:nvPr>
        </p:nvSpPr>
        <p:spPr>
          <a:xfrm>
            <a:off x="917575" y="744538"/>
            <a:ext cx="4962525" cy="3722687"/>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79A02D-4298-AA48-ADB3-EDDB0B651498}" type="slidenum">
              <a:rPr lang="en-US" sz="1200"/>
              <a:pPr/>
              <a:t>14</a:t>
            </a:fld>
            <a:endParaRPr lang="en-US" sz="1200"/>
          </a:p>
        </p:txBody>
      </p:sp>
      <p:sp>
        <p:nvSpPr>
          <p:cNvPr id="31746" name="Rectangle 2"/>
          <p:cNvSpPr>
            <a:spLocks noRo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0CEA8F-D10B-7245-AA48-2B4502670DC2}" type="slidenum">
              <a:rPr lang="en-US" sz="1200"/>
              <a:pPr/>
              <a:t>15</a:t>
            </a:fld>
            <a:endParaRPr lang="en-US" sz="1200"/>
          </a:p>
        </p:txBody>
      </p:sp>
      <p:sp>
        <p:nvSpPr>
          <p:cNvPr id="33794" name="Rectangle 2"/>
          <p:cNvSpPr>
            <a:spLocks noRot="1" noChangeArrowheads="1" noTextEdit="1"/>
          </p:cNvSpPr>
          <p:nvPr>
            <p:ph type="sldImg"/>
          </p:nvPr>
        </p:nvSpPr>
        <p:spPr>
          <a:xfrm>
            <a:off x="917575" y="744538"/>
            <a:ext cx="4962525" cy="3722687"/>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FC27C8-95DC-5247-8A85-F52E1E93E98E}" type="slidenum">
              <a:rPr lang="en-US" sz="1200"/>
              <a:pPr/>
              <a:t>16</a:t>
            </a:fld>
            <a:endParaRPr lang="en-US" sz="1200"/>
          </a:p>
        </p:txBody>
      </p:sp>
      <p:sp>
        <p:nvSpPr>
          <p:cNvPr id="35842" name="Rectangle 2"/>
          <p:cNvSpPr>
            <a:spLocks noRot="1" noChangeArrowheads="1" noTextEdit="1"/>
          </p:cNvSpPr>
          <p:nvPr>
            <p:ph type="sldImg"/>
          </p:nvPr>
        </p:nvSpPr>
        <p:spPr>
          <a:xfrm>
            <a:off x="917575" y="744538"/>
            <a:ext cx="4962525" cy="3722687"/>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192852-11EB-8C4C-BCD6-DED8842AF167}" type="slidenum">
              <a:rPr lang="en-US" sz="1200"/>
              <a:pPr/>
              <a:t>17</a:t>
            </a:fld>
            <a:endParaRPr lang="en-US" sz="1200"/>
          </a:p>
        </p:txBody>
      </p:sp>
      <p:sp>
        <p:nvSpPr>
          <p:cNvPr id="37890" name="Rectangle 2"/>
          <p:cNvSpPr>
            <a:spLocks noRot="1" noChangeArrowheads="1" noTextEdit="1"/>
          </p:cNvSpPr>
          <p:nvPr>
            <p:ph type="sldImg"/>
          </p:nvPr>
        </p:nvSpPr>
        <p:spPr>
          <a:xfrm>
            <a:off x="917575" y="744538"/>
            <a:ext cx="4962525" cy="3722687"/>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B54393-CB5F-254E-9E84-D5AB072305C6}" type="slidenum">
              <a:rPr lang="en-US" sz="1200"/>
              <a:pPr/>
              <a:t>18</a:t>
            </a:fld>
            <a:endParaRPr lang="en-US" sz="1200"/>
          </a:p>
        </p:txBody>
      </p:sp>
      <p:sp>
        <p:nvSpPr>
          <p:cNvPr id="39938" name="Rectangle 2"/>
          <p:cNvSpPr>
            <a:spLocks noRot="1" noChangeArrowheads="1" noTextEdit="1"/>
          </p:cNvSpPr>
          <p:nvPr>
            <p:ph type="sldImg"/>
          </p:nvPr>
        </p:nvSpPr>
        <p:spPr>
          <a:xfrm>
            <a:off x="917575" y="744538"/>
            <a:ext cx="4962525" cy="3722687"/>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CE2556-6F05-994E-BA8E-9709FF337E62}" type="slidenum">
              <a:rPr lang="en-US" sz="1200"/>
              <a:pPr/>
              <a:t>19</a:t>
            </a:fld>
            <a:endParaRPr lang="en-US" sz="1200"/>
          </a:p>
        </p:txBody>
      </p:sp>
      <p:sp>
        <p:nvSpPr>
          <p:cNvPr id="41986" name="Rectangle 2"/>
          <p:cNvSpPr>
            <a:spLocks noRo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8F4604-FFE4-3941-BCB4-B2E1A25D78F3}" type="slidenum">
              <a:rPr lang="en-US" sz="1200"/>
              <a:pPr/>
              <a:t>2</a:t>
            </a:fld>
            <a:endParaRPr lang="en-US" sz="1200"/>
          </a:p>
        </p:txBody>
      </p:sp>
      <p:sp>
        <p:nvSpPr>
          <p:cNvPr id="7170" name="Rectangle 2"/>
          <p:cNvSpPr>
            <a:spLocks noRot="1" noChangeArrowheads="1" noTextEdit="1"/>
          </p:cNvSpPr>
          <p:nvPr>
            <p:ph type="sldImg"/>
          </p:nvPr>
        </p:nvSpPr>
        <p:spPr>
          <a:xfrm>
            <a:off x="917575" y="744538"/>
            <a:ext cx="4962525" cy="3722687"/>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66BD7C-992A-804C-A8BF-27FD9EA7A015}" type="slidenum">
              <a:rPr lang="en-US" sz="1200"/>
              <a:pPr/>
              <a:t>20</a:t>
            </a:fld>
            <a:endParaRPr lang="en-US" sz="1200"/>
          </a:p>
        </p:txBody>
      </p:sp>
      <p:sp>
        <p:nvSpPr>
          <p:cNvPr id="44034" name="Rectangle 2"/>
          <p:cNvSpPr>
            <a:spLocks noRot="1" noChangeArrowheads="1" noTextEdit="1"/>
          </p:cNvSpPr>
          <p:nvPr>
            <p:ph type="sldImg"/>
          </p:nvPr>
        </p:nvSpPr>
        <p:spPr>
          <a:xfrm>
            <a:off x="917575" y="744538"/>
            <a:ext cx="4962525" cy="3722687"/>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DE5DE8-689C-814B-8FE7-52F24EA5E26F}" type="slidenum">
              <a:rPr lang="en-US" sz="1200"/>
              <a:pPr/>
              <a:t>21</a:t>
            </a:fld>
            <a:endParaRPr lang="en-US" sz="1200"/>
          </a:p>
        </p:txBody>
      </p:sp>
      <p:sp>
        <p:nvSpPr>
          <p:cNvPr id="46082" name="Rectangle 2"/>
          <p:cNvSpPr>
            <a:spLocks noRot="1" noChangeArrowheads="1" noTextEdit="1"/>
          </p:cNvSpPr>
          <p:nvPr>
            <p:ph type="sldImg"/>
          </p:nvPr>
        </p:nvSpPr>
        <p:spPr>
          <a:xfrm>
            <a:off x="917575" y="744538"/>
            <a:ext cx="4962525" cy="3722687"/>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FCADCF-1005-C04A-97EB-EF44FE715C19}" type="slidenum">
              <a:rPr lang="en-US" sz="1200"/>
              <a:pPr/>
              <a:t>22</a:t>
            </a:fld>
            <a:endParaRPr lang="en-US" sz="1200"/>
          </a:p>
        </p:txBody>
      </p:sp>
      <p:sp>
        <p:nvSpPr>
          <p:cNvPr id="48130" name="Rectangle 2"/>
          <p:cNvSpPr>
            <a:spLocks noRot="1" noChangeArrowheads="1" noTextEdit="1"/>
          </p:cNvSpPr>
          <p:nvPr>
            <p:ph type="sldImg"/>
          </p:nvPr>
        </p:nvSpPr>
        <p:spPr>
          <a:xfrm>
            <a:off x="917575" y="744538"/>
            <a:ext cx="4962525" cy="3722687"/>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AAA630-2484-D14C-B67F-BC4B93E542B1}" type="slidenum">
              <a:rPr lang="en-US" sz="1200"/>
              <a:pPr/>
              <a:t>23</a:t>
            </a:fld>
            <a:endParaRPr lang="en-US" sz="1200"/>
          </a:p>
        </p:txBody>
      </p:sp>
      <p:sp>
        <p:nvSpPr>
          <p:cNvPr id="50178" name="Rectangle 2"/>
          <p:cNvSpPr>
            <a:spLocks noRo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6B7C6-8DA4-1148-B5F5-5BA8AC0851C4}" type="slidenum">
              <a:rPr lang="en-US" sz="1200"/>
              <a:pPr/>
              <a:t>24</a:t>
            </a:fld>
            <a:endParaRPr lang="en-US" sz="1200"/>
          </a:p>
        </p:txBody>
      </p:sp>
      <p:sp>
        <p:nvSpPr>
          <p:cNvPr id="52226" name="Rectangle 2"/>
          <p:cNvSpPr>
            <a:spLocks noRot="1" noChangeArrowheads="1" noTextEdit="1"/>
          </p:cNvSpPr>
          <p:nvPr>
            <p:ph type="sldImg"/>
          </p:nvPr>
        </p:nvSpPr>
        <p:spPr>
          <a:xfrm>
            <a:off x="917575" y="744538"/>
            <a:ext cx="4962525" cy="3722687"/>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F52253-C7B7-954A-88A2-31E95A836D69}" type="slidenum">
              <a:rPr lang="en-US" sz="1200"/>
              <a:pPr/>
              <a:t>25</a:t>
            </a:fld>
            <a:endParaRPr lang="en-US" sz="1200"/>
          </a:p>
        </p:txBody>
      </p:sp>
      <p:sp>
        <p:nvSpPr>
          <p:cNvPr id="54274" name="Rectangle 2"/>
          <p:cNvSpPr>
            <a:spLocks noRot="1" noChangeArrowheads="1" noTextEdit="1"/>
          </p:cNvSpPr>
          <p:nvPr>
            <p:ph type="sldImg"/>
          </p:nvPr>
        </p:nvSpPr>
        <p:spPr>
          <a:xfrm>
            <a:off x="917575" y="744538"/>
            <a:ext cx="4962525" cy="3722687"/>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39FAB9-360A-E744-9E03-51FD4B6F18A7}" type="slidenum">
              <a:rPr lang="en-US" sz="1200"/>
              <a:pPr/>
              <a:t>26</a:t>
            </a:fld>
            <a:endParaRPr lang="en-US" sz="1200"/>
          </a:p>
        </p:txBody>
      </p:sp>
      <p:sp>
        <p:nvSpPr>
          <p:cNvPr id="56322" name="Rectangle 2"/>
          <p:cNvSpPr>
            <a:spLocks noRot="1" noChangeArrowheads="1" noTextEdit="1"/>
          </p:cNvSpPr>
          <p:nvPr>
            <p:ph type="sldImg"/>
          </p:nvPr>
        </p:nvSpPr>
        <p:spPr>
          <a:xfrm>
            <a:off x="917575" y="744538"/>
            <a:ext cx="4962525" cy="372268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0B609-2855-2B45-852F-27627F7EEF30}" type="slidenum">
              <a:rPr lang="en-US" sz="1200"/>
              <a:pPr/>
              <a:t>27</a:t>
            </a:fld>
            <a:endParaRPr lang="en-US" sz="1200"/>
          </a:p>
        </p:txBody>
      </p:sp>
      <p:sp>
        <p:nvSpPr>
          <p:cNvPr id="58370" name="Rectangle 2"/>
          <p:cNvSpPr>
            <a:spLocks noRot="1" noChangeArrowheads="1" noTextEdit="1"/>
          </p:cNvSpPr>
          <p:nvPr>
            <p:ph type="sldImg"/>
          </p:nvPr>
        </p:nvSpPr>
        <p:spPr>
          <a:xfrm>
            <a:off x="917575" y="744538"/>
            <a:ext cx="4962525" cy="3722687"/>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25201F-663D-3446-B74A-B4E17129B17F}" type="slidenum">
              <a:rPr lang="en-US" sz="1200"/>
              <a:pPr/>
              <a:t>28</a:t>
            </a:fld>
            <a:endParaRPr lang="en-US" sz="1200"/>
          </a:p>
        </p:txBody>
      </p:sp>
      <p:sp>
        <p:nvSpPr>
          <p:cNvPr id="60418" name="Rectangle 2"/>
          <p:cNvSpPr>
            <a:spLocks noRot="1" noChangeArrowheads="1" noTextEdit="1"/>
          </p:cNvSpPr>
          <p:nvPr>
            <p:ph type="sldImg"/>
          </p:nvPr>
        </p:nvSpPr>
        <p:spPr>
          <a:xfrm>
            <a:off x="917575" y="744538"/>
            <a:ext cx="4962525" cy="3722687"/>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4769C-C5D0-A642-A0F4-78B75AE593D5}" type="slidenum">
              <a:rPr lang="en-US" sz="1200"/>
              <a:pPr/>
              <a:t>29</a:t>
            </a:fld>
            <a:endParaRPr lang="en-US" sz="1200"/>
          </a:p>
        </p:txBody>
      </p:sp>
      <p:sp>
        <p:nvSpPr>
          <p:cNvPr id="62466" name="Rectangle 2"/>
          <p:cNvSpPr>
            <a:spLocks noRot="1" noChangeArrowheads="1" noTextEdit="1"/>
          </p:cNvSpPr>
          <p:nvPr>
            <p:ph type="sldImg"/>
          </p:nvPr>
        </p:nvSpPr>
        <p:spPr>
          <a:xfrm>
            <a:off x="917575" y="744538"/>
            <a:ext cx="4962525" cy="37226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59E579-BEEF-EC41-8383-694CADA169C3}" type="slidenum">
              <a:rPr lang="en-US" sz="1200"/>
              <a:pPr/>
              <a:t>3</a:t>
            </a:fld>
            <a:endParaRPr lang="en-US" sz="1200"/>
          </a:p>
        </p:txBody>
      </p:sp>
      <p:sp>
        <p:nvSpPr>
          <p:cNvPr id="9218" name="Rectangle 2"/>
          <p:cNvSpPr>
            <a:spLocks noRot="1" noChangeArrowheads="1" noTextEdit="1"/>
          </p:cNvSpPr>
          <p:nvPr>
            <p:ph type="sldImg"/>
          </p:nvPr>
        </p:nvSpPr>
        <p:spPr>
          <a:xfrm>
            <a:off x="917575" y="744538"/>
            <a:ext cx="4962525" cy="3722687"/>
          </a:xfrm>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5F7CD1-BCB1-CC47-AE54-479AF75B286D}" type="slidenum">
              <a:rPr lang="en-US" sz="1200"/>
              <a:pPr/>
              <a:t>30</a:t>
            </a:fld>
            <a:endParaRPr lang="en-US" sz="1200"/>
          </a:p>
        </p:txBody>
      </p:sp>
      <p:sp>
        <p:nvSpPr>
          <p:cNvPr id="64514" name="Rectangle 2"/>
          <p:cNvSpPr>
            <a:spLocks noRot="1" noChangeArrowheads="1" noTextEdit="1"/>
          </p:cNvSpPr>
          <p:nvPr>
            <p:ph type="sldImg"/>
          </p:nvPr>
        </p:nvSpPr>
        <p:spPr>
          <a:xfrm>
            <a:off x="917575" y="744538"/>
            <a:ext cx="4962525" cy="3722687"/>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DA0383-65F8-884B-875D-F74160758B8C}" type="slidenum">
              <a:rPr lang="en-US" sz="1200"/>
              <a:pPr/>
              <a:t>31</a:t>
            </a:fld>
            <a:endParaRPr lang="en-US" sz="1200"/>
          </a:p>
        </p:txBody>
      </p:sp>
      <p:sp>
        <p:nvSpPr>
          <p:cNvPr id="66562" name="Rectangle 2"/>
          <p:cNvSpPr>
            <a:spLocks noRot="1" noChangeArrowheads="1" noTextEdit="1"/>
          </p:cNvSpPr>
          <p:nvPr>
            <p:ph type="sldImg"/>
          </p:nvPr>
        </p:nvSpPr>
        <p:spPr>
          <a:xfrm>
            <a:off x="917575" y="744538"/>
            <a:ext cx="4962525" cy="3722687"/>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28DC7E-CD44-EA42-846D-37FF39AD7DE7}" type="slidenum">
              <a:rPr lang="en-US" sz="1200"/>
              <a:pPr/>
              <a:t>32</a:t>
            </a:fld>
            <a:endParaRPr lang="en-US" sz="1200"/>
          </a:p>
        </p:txBody>
      </p:sp>
      <p:sp>
        <p:nvSpPr>
          <p:cNvPr id="68610" name="Rectangle 2"/>
          <p:cNvSpPr>
            <a:spLocks noRot="1" noChangeArrowheads="1" noTextEdit="1"/>
          </p:cNvSpPr>
          <p:nvPr>
            <p:ph type="sldImg"/>
          </p:nvPr>
        </p:nvSpPr>
        <p:spPr>
          <a:xfrm>
            <a:off x="917575" y="744538"/>
            <a:ext cx="4962525" cy="3722687"/>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AEF126-9ABD-F24E-83CE-AD70682A278E}" type="slidenum">
              <a:rPr lang="en-US" sz="1200"/>
              <a:pPr/>
              <a:t>33</a:t>
            </a:fld>
            <a:endParaRPr lang="en-US" sz="1200"/>
          </a:p>
        </p:txBody>
      </p:sp>
      <p:sp>
        <p:nvSpPr>
          <p:cNvPr id="70658" name="Rectangle 2"/>
          <p:cNvSpPr>
            <a:spLocks noRo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CF72DB-A1B0-394F-86FB-EE687BD20F71}" type="slidenum">
              <a:rPr lang="en-US" sz="1200"/>
              <a:pPr/>
              <a:t>34</a:t>
            </a:fld>
            <a:endParaRPr lang="en-US" sz="1200"/>
          </a:p>
        </p:txBody>
      </p:sp>
      <p:sp>
        <p:nvSpPr>
          <p:cNvPr id="72706" name="Rectangle 2"/>
          <p:cNvSpPr>
            <a:spLocks noRo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0E6786-7831-0E4D-90EC-1204DFC03268}" type="slidenum">
              <a:rPr lang="en-US" sz="1200"/>
              <a:pPr/>
              <a:t>35</a:t>
            </a:fld>
            <a:endParaRPr lang="en-US" sz="1200"/>
          </a:p>
        </p:txBody>
      </p:sp>
      <p:sp>
        <p:nvSpPr>
          <p:cNvPr id="74754" name="Rectangle 2"/>
          <p:cNvSpPr>
            <a:spLocks noRot="1" noChangeArrowheads="1" noTextEdit="1"/>
          </p:cNvSpPr>
          <p:nvPr>
            <p:ph type="sldImg"/>
          </p:nvPr>
        </p:nvSpPr>
        <p:spPr>
          <a:xfrm>
            <a:off x="917575" y="744538"/>
            <a:ext cx="4962525" cy="3722687"/>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5A12D0-7E9E-E14E-9DAC-7AC4C306A3E4}" type="slidenum">
              <a:rPr lang="en-US" sz="1200"/>
              <a:pPr/>
              <a:t>36</a:t>
            </a:fld>
            <a:endParaRPr lang="en-US" sz="1200"/>
          </a:p>
        </p:txBody>
      </p:sp>
      <p:sp>
        <p:nvSpPr>
          <p:cNvPr id="76802" name="Rectangle 2"/>
          <p:cNvSpPr>
            <a:spLocks noRot="1" noChangeArrowheads="1" noTextEdit="1"/>
          </p:cNvSpPr>
          <p:nvPr>
            <p:ph type="sldImg"/>
          </p:nvPr>
        </p:nvSpPr>
        <p:spPr>
          <a:xfrm>
            <a:off x="917575" y="744538"/>
            <a:ext cx="4962525" cy="3722687"/>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1A2044-60DB-1245-8BE7-C569BE4F2391}" type="slidenum">
              <a:rPr lang="en-US" sz="1200"/>
              <a:pPr/>
              <a:t>37</a:t>
            </a:fld>
            <a:endParaRPr lang="en-US" sz="1200"/>
          </a:p>
        </p:txBody>
      </p:sp>
      <p:sp>
        <p:nvSpPr>
          <p:cNvPr id="78850" name="Rectangle 2"/>
          <p:cNvSpPr>
            <a:spLocks noRot="1" noChangeArrowheads="1" noTextEdit="1"/>
          </p:cNvSpPr>
          <p:nvPr>
            <p:ph type="sldImg"/>
          </p:nvPr>
        </p:nvSpPr>
        <p:spPr>
          <a:xfrm>
            <a:off x="917575" y="744538"/>
            <a:ext cx="4962525" cy="3722687"/>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1D1CAF-D81C-AF49-9B90-B8D7ABDDC52D}" type="slidenum">
              <a:rPr lang="en-US" sz="1200"/>
              <a:pPr/>
              <a:t>38</a:t>
            </a:fld>
            <a:endParaRPr lang="en-US" sz="1200"/>
          </a:p>
        </p:txBody>
      </p:sp>
      <p:sp>
        <p:nvSpPr>
          <p:cNvPr id="80898" name="Rectangle 2"/>
          <p:cNvSpPr>
            <a:spLocks noRot="1" noChangeArrowheads="1" noTextEdit="1"/>
          </p:cNvSpPr>
          <p:nvPr>
            <p:ph type="sldImg"/>
          </p:nvPr>
        </p:nvSpPr>
        <p:spPr>
          <a:xfrm>
            <a:off x="917575" y="744538"/>
            <a:ext cx="4962525" cy="3722687"/>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2BC208-ABE7-164C-84A6-F4F0326580F9}" type="slidenum">
              <a:rPr lang="en-US" sz="1200"/>
              <a:pPr/>
              <a:t>39</a:t>
            </a:fld>
            <a:endParaRPr lang="en-US" sz="1200"/>
          </a:p>
        </p:txBody>
      </p:sp>
      <p:sp>
        <p:nvSpPr>
          <p:cNvPr id="82946" name="Rectangle 2"/>
          <p:cNvSpPr>
            <a:spLocks noRot="1" noChangeArrowheads="1" noTextEdit="1"/>
          </p:cNvSpPr>
          <p:nvPr>
            <p:ph type="sldImg"/>
          </p:nvPr>
        </p:nvSpPr>
        <p:spPr>
          <a:xfrm>
            <a:off x="917575" y="744538"/>
            <a:ext cx="4962525" cy="3722687"/>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EA5A7B-8C71-094E-BB65-A0F20B94ED0C}" type="slidenum">
              <a:rPr lang="en-US" sz="1200"/>
              <a:pPr/>
              <a:t>4</a:t>
            </a:fld>
            <a:endParaRPr lang="en-US" sz="1200"/>
          </a:p>
        </p:txBody>
      </p:sp>
      <p:sp>
        <p:nvSpPr>
          <p:cNvPr id="11266" name="Rectangle 2"/>
          <p:cNvSpPr>
            <a:spLocks noRot="1" noChangeArrowheads="1" noTextEdit="1"/>
          </p:cNvSpPr>
          <p:nvPr>
            <p:ph type="sldImg"/>
          </p:nvPr>
        </p:nvSpPr>
        <p:spPr>
          <a:xfrm>
            <a:off x="917575" y="744538"/>
            <a:ext cx="4962525" cy="3722687"/>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1F2FA1-D9F2-4648-A291-F17C1543253F}" type="slidenum">
              <a:rPr lang="en-US" sz="1200"/>
              <a:pPr/>
              <a:t>40</a:t>
            </a:fld>
            <a:endParaRPr lang="en-US" sz="1200"/>
          </a:p>
        </p:txBody>
      </p:sp>
      <p:sp>
        <p:nvSpPr>
          <p:cNvPr id="84994" name="Rectangle 2"/>
          <p:cNvSpPr>
            <a:spLocks noRot="1" noChangeArrowheads="1" noTextEdit="1"/>
          </p:cNvSpPr>
          <p:nvPr>
            <p:ph type="sldImg"/>
          </p:nvPr>
        </p:nvSpPr>
        <p:spPr>
          <a:xfrm>
            <a:off x="917575" y="744538"/>
            <a:ext cx="4962525" cy="3722687"/>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DDEBC2-BFF3-9442-B49B-C897E12786AB}" type="slidenum">
              <a:rPr lang="en-US" sz="1200"/>
              <a:pPr/>
              <a:t>41</a:t>
            </a:fld>
            <a:endParaRPr lang="en-US" sz="1200"/>
          </a:p>
        </p:txBody>
      </p:sp>
      <p:sp>
        <p:nvSpPr>
          <p:cNvPr id="87042" name="Rectangle 2"/>
          <p:cNvSpPr>
            <a:spLocks noRot="1" noChangeArrowheads="1" noTextEdit="1"/>
          </p:cNvSpPr>
          <p:nvPr>
            <p:ph type="sldImg"/>
          </p:nvPr>
        </p:nvSpPr>
        <p:spPr>
          <a:xfrm>
            <a:off x="917575" y="744538"/>
            <a:ext cx="4962525" cy="3722687"/>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F5EFB1-914F-A945-B201-14D0C9F5C45D}" type="slidenum">
              <a:rPr lang="en-US" sz="1200"/>
              <a:pPr/>
              <a:t>42</a:t>
            </a:fld>
            <a:endParaRPr lang="en-US" sz="1200"/>
          </a:p>
        </p:txBody>
      </p:sp>
      <p:sp>
        <p:nvSpPr>
          <p:cNvPr id="89090" name="Rectangle 2"/>
          <p:cNvSpPr>
            <a:spLocks noRot="1" noChangeArrowheads="1" noTextEdit="1"/>
          </p:cNvSpPr>
          <p:nvPr>
            <p:ph type="sldImg"/>
          </p:nvPr>
        </p:nvSpPr>
        <p:spPr>
          <a:xfrm>
            <a:off x="917575" y="744538"/>
            <a:ext cx="4962525" cy="3722687"/>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C12B04-E9B1-3148-9936-654D6178C8E9}" type="slidenum">
              <a:rPr lang="en-US" sz="1200"/>
              <a:pPr/>
              <a:t>43</a:t>
            </a:fld>
            <a:endParaRPr lang="en-US" sz="1200"/>
          </a:p>
        </p:txBody>
      </p:sp>
      <p:sp>
        <p:nvSpPr>
          <p:cNvPr id="91138" name="Rectangle 2"/>
          <p:cNvSpPr>
            <a:spLocks noRot="1" noChangeArrowheads="1" noTextEdit="1"/>
          </p:cNvSpPr>
          <p:nvPr>
            <p:ph type="sldImg"/>
          </p:nvPr>
        </p:nvSpPr>
        <p:spPr>
          <a:xfrm>
            <a:off x="917575" y="744538"/>
            <a:ext cx="4962525" cy="3722687"/>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4F5894-A28B-3A4E-8B0F-320C7A49E44C}" type="slidenum">
              <a:rPr lang="en-US" sz="1200"/>
              <a:pPr/>
              <a:t>44</a:t>
            </a:fld>
            <a:endParaRPr lang="en-US" sz="1200"/>
          </a:p>
        </p:txBody>
      </p:sp>
      <p:sp>
        <p:nvSpPr>
          <p:cNvPr id="93186" name="Rectangle 2"/>
          <p:cNvSpPr>
            <a:spLocks noRot="1" noChangeArrowheads="1" noTextEdit="1"/>
          </p:cNvSpPr>
          <p:nvPr>
            <p:ph type="sldImg"/>
          </p:nvPr>
        </p:nvSpPr>
        <p:spPr>
          <a:xfrm>
            <a:off x="917575" y="744538"/>
            <a:ext cx="4962525" cy="3722687"/>
          </a:xfrm>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70F404-B3EC-0A4A-8BB2-4DDFEF118428}" type="slidenum">
              <a:rPr lang="en-US" sz="1200"/>
              <a:pPr/>
              <a:t>45</a:t>
            </a:fld>
            <a:endParaRPr lang="en-US" sz="1200"/>
          </a:p>
        </p:txBody>
      </p:sp>
      <p:sp>
        <p:nvSpPr>
          <p:cNvPr id="95234" name="Rectangle 2"/>
          <p:cNvSpPr>
            <a:spLocks noRot="1" noChangeArrowheads="1" noTextEdit="1"/>
          </p:cNvSpPr>
          <p:nvPr>
            <p:ph type="sldImg"/>
          </p:nvPr>
        </p:nvSpPr>
        <p:spPr>
          <a:xfrm>
            <a:off x="917575" y="744538"/>
            <a:ext cx="4962525" cy="3722687"/>
          </a:xfrm>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9ECEEE-0E48-3E42-99D5-CA88333E7D0B}" type="slidenum">
              <a:rPr lang="en-US" sz="1200"/>
              <a:pPr/>
              <a:t>46</a:t>
            </a:fld>
            <a:endParaRPr lang="en-US" sz="1200"/>
          </a:p>
        </p:txBody>
      </p:sp>
      <p:sp>
        <p:nvSpPr>
          <p:cNvPr id="97282" name="Rectangle 2"/>
          <p:cNvSpPr>
            <a:spLocks noRot="1" noChangeArrowheads="1" noTextEdit="1"/>
          </p:cNvSpPr>
          <p:nvPr>
            <p:ph type="sldImg"/>
          </p:nvPr>
        </p:nvSpPr>
        <p:spPr>
          <a:xfrm>
            <a:off x="917575" y="744538"/>
            <a:ext cx="4962525" cy="3722687"/>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0E0C9B-2E9F-5340-B860-DA4D5DB93636}" type="slidenum">
              <a:rPr lang="en-US" sz="1200"/>
              <a:pPr/>
              <a:t>47</a:t>
            </a:fld>
            <a:endParaRPr lang="en-US" sz="1200"/>
          </a:p>
        </p:txBody>
      </p:sp>
      <p:sp>
        <p:nvSpPr>
          <p:cNvPr id="99330" name="Rectangle 2"/>
          <p:cNvSpPr>
            <a:spLocks noRot="1" noChangeArrowheads="1" noTextEdit="1"/>
          </p:cNvSpPr>
          <p:nvPr>
            <p:ph type="sldImg"/>
          </p:nvPr>
        </p:nvSpPr>
        <p:spPr>
          <a:xfrm>
            <a:off x="917575" y="744538"/>
            <a:ext cx="4962525" cy="3722687"/>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B13893-434C-7249-B15C-6DAFABD2D618}" type="slidenum">
              <a:rPr lang="en-US" sz="1200"/>
              <a:pPr/>
              <a:t>48</a:t>
            </a:fld>
            <a:endParaRPr lang="en-US" sz="1200"/>
          </a:p>
        </p:txBody>
      </p:sp>
      <p:sp>
        <p:nvSpPr>
          <p:cNvPr id="101378" name="Rectangle 2"/>
          <p:cNvSpPr>
            <a:spLocks noRot="1" noChangeArrowheads="1" noTextEdit="1"/>
          </p:cNvSpPr>
          <p:nvPr>
            <p:ph type="sldImg"/>
          </p:nvPr>
        </p:nvSpPr>
        <p:spPr>
          <a:xfrm>
            <a:off x="917575" y="744538"/>
            <a:ext cx="4962525" cy="3722687"/>
          </a:xfrm>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187DBD-D4D1-D747-86F9-417F8EA13FB6}" type="slidenum">
              <a:rPr lang="en-US" sz="1200"/>
              <a:pPr/>
              <a:t>49</a:t>
            </a:fld>
            <a:endParaRPr lang="en-US" sz="1200"/>
          </a:p>
        </p:txBody>
      </p:sp>
      <p:sp>
        <p:nvSpPr>
          <p:cNvPr id="103426" name="Rectangle 2"/>
          <p:cNvSpPr>
            <a:spLocks noRot="1" noChangeArrowheads="1" noTextEdit="1"/>
          </p:cNvSpPr>
          <p:nvPr>
            <p:ph type="sldImg"/>
          </p:nvPr>
        </p:nvSpPr>
        <p:spPr>
          <a:xfrm>
            <a:off x="917575" y="744538"/>
            <a:ext cx="4962525" cy="3722687"/>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7E67C3-4F2C-5B4E-B744-A6141B2B1D10}" type="slidenum">
              <a:rPr lang="en-US" sz="1200"/>
              <a:pPr/>
              <a:t>5</a:t>
            </a:fld>
            <a:endParaRPr lang="en-US" sz="1200"/>
          </a:p>
        </p:txBody>
      </p:sp>
      <p:sp>
        <p:nvSpPr>
          <p:cNvPr id="13314" name="Rectangle 2"/>
          <p:cNvSpPr>
            <a:spLocks noRot="1" noChangeArrowheads="1" noTextEdit="1"/>
          </p:cNvSpPr>
          <p:nvPr>
            <p:ph type="sldImg"/>
          </p:nvPr>
        </p:nvSpPr>
        <p:spPr>
          <a:xfrm>
            <a:off x="917575" y="744538"/>
            <a:ext cx="4962525" cy="3722687"/>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8174C7-4744-9449-BDF2-65C0F8A419D9}" type="slidenum">
              <a:rPr lang="en-US" sz="1200"/>
              <a:pPr/>
              <a:t>50</a:t>
            </a:fld>
            <a:endParaRPr lang="en-US" sz="1200"/>
          </a:p>
        </p:txBody>
      </p:sp>
      <p:sp>
        <p:nvSpPr>
          <p:cNvPr id="105474" name="Rectangle 2"/>
          <p:cNvSpPr>
            <a:spLocks noRot="1" noChangeArrowheads="1" noTextEdit="1"/>
          </p:cNvSpPr>
          <p:nvPr>
            <p:ph type="sldImg"/>
          </p:nvPr>
        </p:nvSpPr>
        <p:spPr>
          <a:xfrm>
            <a:off x="917575" y="744538"/>
            <a:ext cx="4962525" cy="3722687"/>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B4130F-9873-E44D-A6FB-A28B91BD5BD8}" type="slidenum">
              <a:rPr lang="en-US" sz="1200"/>
              <a:pPr/>
              <a:t>51</a:t>
            </a:fld>
            <a:endParaRPr lang="en-US" sz="1200"/>
          </a:p>
        </p:txBody>
      </p:sp>
      <p:sp>
        <p:nvSpPr>
          <p:cNvPr id="107522" name="Rectangle 2"/>
          <p:cNvSpPr>
            <a:spLocks noRot="1" noChangeArrowheads="1" noTextEdit="1"/>
          </p:cNvSpPr>
          <p:nvPr>
            <p:ph type="sldImg"/>
          </p:nvPr>
        </p:nvSpPr>
        <p:spPr>
          <a:xfrm>
            <a:off x="917575" y="744538"/>
            <a:ext cx="4962525" cy="3722687"/>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876BAF-1A17-ED4F-8627-861460497799}" type="slidenum">
              <a:rPr lang="en-US" sz="1200"/>
              <a:pPr/>
              <a:t>52</a:t>
            </a:fld>
            <a:endParaRPr lang="en-US" sz="1200"/>
          </a:p>
        </p:txBody>
      </p:sp>
      <p:sp>
        <p:nvSpPr>
          <p:cNvPr id="109570" name="Rectangle 2"/>
          <p:cNvSpPr>
            <a:spLocks noRot="1" noChangeArrowheads="1" noTextEdit="1"/>
          </p:cNvSpPr>
          <p:nvPr>
            <p:ph type="sldImg"/>
          </p:nvPr>
        </p:nvSpPr>
        <p:spPr>
          <a:xfrm>
            <a:off x="917575" y="744538"/>
            <a:ext cx="4962525" cy="3722687"/>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E5EFDA-9135-CC48-B487-5C9352270C21}" type="slidenum">
              <a:rPr lang="en-US" sz="1200"/>
              <a:pPr/>
              <a:t>53</a:t>
            </a:fld>
            <a:endParaRPr lang="en-US" sz="1200"/>
          </a:p>
        </p:txBody>
      </p:sp>
      <p:sp>
        <p:nvSpPr>
          <p:cNvPr id="111618" name="Rectangle 2"/>
          <p:cNvSpPr>
            <a:spLocks noRot="1" noChangeArrowheads="1" noTextEdit="1"/>
          </p:cNvSpPr>
          <p:nvPr>
            <p:ph type="sldImg"/>
          </p:nvPr>
        </p:nvSpPr>
        <p:spPr>
          <a:xfrm>
            <a:off x="917575" y="744538"/>
            <a:ext cx="4962525" cy="3722687"/>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AC3C8D-F263-C645-8A03-362B54DBE574}" type="slidenum">
              <a:rPr lang="en-US" sz="1200"/>
              <a:pPr/>
              <a:t>54</a:t>
            </a:fld>
            <a:endParaRPr lang="en-US" sz="1200"/>
          </a:p>
        </p:txBody>
      </p:sp>
      <p:sp>
        <p:nvSpPr>
          <p:cNvPr id="113666" name="Rectangle 2"/>
          <p:cNvSpPr>
            <a:spLocks noRot="1" noChangeArrowheads="1" noTextEdit="1"/>
          </p:cNvSpPr>
          <p:nvPr>
            <p:ph type="sldImg"/>
          </p:nvPr>
        </p:nvSpPr>
        <p:spPr>
          <a:xfrm>
            <a:off x="917575" y="744538"/>
            <a:ext cx="4962525" cy="3722687"/>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5FC4F7-5307-DB4F-B617-43826B7F98B0}" type="slidenum">
              <a:rPr lang="en-US" sz="1200"/>
              <a:pPr/>
              <a:t>55</a:t>
            </a:fld>
            <a:endParaRPr lang="en-US" sz="1200"/>
          </a:p>
        </p:txBody>
      </p:sp>
      <p:sp>
        <p:nvSpPr>
          <p:cNvPr id="115714" name="Rectangle 2"/>
          <p:cNvSpPr>
            <a:spLocks noRot="1" noChangeArrowheads="1" noTextEdit="1"/>
          </p:cNvSpPr>
          <p:nvPr>
            <p:ph type="sldImg"/>
          </p:nvPr>
        </p:nvSpPr>
        <p:spPr>
          <a:xfrm>
            <a:off x="927100" y="750888"/>
            <a:ext cx="4946650" cy="3709987"/>
          </a:xfrm>
          <a:ln/>
        </p:spPr>
      </p:sp>
      <p:sp>
        <p:nvSpPr>
          <p:cNvPr id="115715" name="Rectangle 3"/>
          <p:cNvSpPr>
            <a:spLocks noGrp="1" noChangeArrowheads="1"/>
          </p:cNvSpPr>
          <p:nvPr>
            <p:ph type="body" idx="1"/>
          </p:nvPr>
        </p:nvSpPr>
        <p:spPr>
          <a:xfrm>
            <a:off x="904875" y="4716463"/>
            <a:ext cx="498792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55F76F-2317-CA47-94B0-26BD7B1819D7}" type="slidenum">
              <a:rPr lang="en-US" sz="1200"/>
              <a:pPr/>
              <a:t>56</a:t>
            </a:fld>
            <a:endParaRPr lang="en-US" sz="1200"/>
          </a:p>
        </p:txBody>
      </p:sp>
      <p:sp>
        <p:nvSpPr>
          <p:cNvPr id="117762" name="Rectangle 2"/>
          <p:cNvSpPr>
            <a:spLocks noRot="1" noChangeArrowheads="1" noTextEdit="1"/>
          </p:cNvSpPr>
          <p:nvPr>
            <p:ph type="sldImg"/>
          </p:nvPr>
        </p:nvSpPr>
        <p:spPr>
          <a:xfrm>
            <a:off x="927100" y="750888"/>
            <a:ext cx="4946650" cy="3709987"/>
          </a:xfrm>
          <a:ln/>
        </p:spPr>
      </p:sp>
      <p:sp>
        <p:nvSpPr>
          <p:cNvPr id="117763" name="Rectangle 3"/>
          <p:cNvSpPr>
            <a:spLocks noGrp="1" noChangeArrowheads="1"/>
          </p:cNvSpPr>
          <p:nvPr>
            <p:ph type="body" idx="1"/>
          </p:nvPr>
        </p:nvSpPr>
        <p:spPr>
          <a:xfrm>
            <a:off x="904875" y="4716463"/>
            <a:ext cx="498792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6B9551-32BC-2745-9EDD-FBE6BEB548F2}" type="slidenum">
              <a:rPr lang="en-US" sz="1200"/>
              <a:pPr/>
              <a:t>57</a:t>
            </a:fld>
            <a:endParaRPr lang="en-US" sz="1200"/>
          </a:p>
        </p:txBody>
      </p:sp>
      <p:sp>
        <p:nvSpPr>
          <p:cNvPr id="119810" name="Rectangle 2"/>
          <p:cNvSpPr>
            <a:spLocks noRot="1" noChangeArrowheads="1" noTextEdit="1"/>
          </p:cNvSpPr>
          <p:nvPr>
            <p:ph type="sldImg"/>
          </p:nvPr>
        </p:nvSpPr>
        <p:spPr>
          <a:xfrm>
            <a:off x="927100" y="750888"/>
            <a:ext cx="4946650" cy="3709987"/>
          </a:xfrm>
          <a:ln/>
        </p:spPr>
      </p:sp>
      <p:sp>
        <p:nvSpPr>
          <p:cNvPr id="119811" name="Rectangle 3"/>
          <p:cNvSpPr>
            <a:spLocks noGrp="1" noChangeArrowheads="1"/>
          </p:cNvSpPr>
          <p:nvPr>
            <p:ph type="body" idx="1"/>
          </p:nvPr>
        </p:nvSpPr>
        <p:spPr>
          <a:xfrm>
            <a:off x="904875" y="4716463"/>
            <a:ext cx="498792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52E782-9FE6-374D-9C5A-4C14CAB9773C}" type="slidenum">
              <a:rPr lang="en-US" sz="1200"/>
              <a:pPr/>
              <a:t>58</a:t>
            </a:fld>
            <a:endParaRPr lang="en-US" sz="1200"/>
          </a:p>
        </p:txBody>
      </p:sp>
      <p:sp>
        <p:nvSpPr>
          <p:cNvPr id="121858" name="Rectangle 2"/>
          <p:cNvSpPr>
            <a:spLocks noRot="1" noChangeArrowheads="1" noTextEdit="1"/>
          </p:cNvSpPr>
          <p:nvPr>
            <p:ph type="sldImg"/>
          </p:nvPr>
        </p:nvSpPr>
        <p:spPr>
          <a:xfrm>
            <a:off x="927100" y="750888"/>
            <a:ext cx="4946650" cy="3709987"/>
          </a:xfrm>
          <a:ln/>
        </p:spPr>
      </p:sp>
      <p:sp>
        <p:nvSpPr>
          <p:cNvPr id="121859" name="Rectangle 3"/>
          <p:cNvSpPr>
            <a:spLocks noGrp="1" noChangeArrowheads="1"/>
          </p:cNvSpPr>
          <p:nvPr>
            <p:ph type="body" idx="1"/>
          </p:nvPr>
        </p:nvSpPr>
        <p:spPr>
          <a:xfrm>
            <a:off x="904875" y="4716463"/>
            <a:ext cx="498792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FF7B51-91F1-1E40-ACD1-FED0BE831829}" type="slidenum">
              <a:rPr lang="en-US" sz="1200"/>
              <a:pPr/>
              <a:t>59</a:t>
            </a:fld>
            <a:endParaRPr lang="en-US" sz="1200"/>
          </a:p>
        </p:txBody>
      </p:sp>
      <p:sp>
        <p:nvSpPr>
          <p:cNvPr id="123906" name="Rectangle 2"/>
          <p:cNvSpPr>
            <a:spLocks noRot="1" noChangeArrowheads="1" noTextEdit="1"/>
          </p:cNvSpPr>
          <p:nvPr>
            <p:ph type="sldImg"/>
          </p:nvPr>
        </p:nvSpPr>
        <p:spPr>
          <a:xfrm>
            <a:off x="927100" y="750888"/>
            <a:ext cx="4946650" cy="3709987"/>
          </a:xfrm>
          <a:ln/>
        </p:spPr>
      </p:sp>
      <p:sp>
        <p:nvSpPr>
          <p:cNvPr id="123907" name="Rectangle 3"/>
          <p:cNvSpPr>
            <a:spLocks noGrp="1" noChangeArrowheads="1"/>
          </p:cNvSpPr>
          <p:nvPr>
            <p:ph type="body" idx="1"/>
          </p:nvPr>
        </p:nvSpPr>
        <p:spPr>
          <a:xfrm>
            <a:off x="904875" y="4716463"/>
            <a:ext cx="498792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FD318F-C863-6547-B957-F394162EBCF7}" type="slidenum">
              <a:rPr lang="en-US" sz="1200"/>
              <a:pPr/>
              <a:t>6</a:t>
            </a:fld>
            <a:endParaRPr lang="en-US" sz="1200"/>
          </a:p>
        </p:txBody>
      </p:sp>
      <p:sp>
        <p:nvSpPr>
          <p:cNvPr id="15362" name="Rectangle 2"/>
          <p:cNvSpPr>
            <a:spLocks noRot="1" noChangeArrowheads="1" noTextEdit="1"/>
          </p:cNvSpPr>
          <p:nvPr>
            <p:ph type="sldImg"/>
          </p:nvPr>
        </p:nvSpPr>
        <p:spPr>
          <a:xfrm>
            <a:off x="917575" y="744538"/>
            <a:ext cx="4962525" cy="3722687"/>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47DF71-30DB-7842-A4E7-DD5554B5B4FC}" type="slidenum">
              <a:rPr lang="en-US" sz="1200"/>
              <a:pPr/>
              <a:t>7</a:t>
            </a:fld>
            <a:endParaRPr lang="en-US" sz="1200"/>
          </a:p>
        </p:txBody>
      </p:sp>
      <p:sp>
        <p:nvSpPr>
          <p:cNvPr id="17410" name="Rectangle 2"/>
          <p:cNvSpPr>
            <a:spLocks noRot="1" noChangeArrowheads="1" noTextEdit="1"/>
          </p:cNvSpPr>
          <p:nvPr>
            <p:ph type="sldImg"/>
          </p:nvPr>
        </p:nvSpPr>
        <p:spPr>
          <a:xfrm>
            <a:off x="917575" y="744538"/>
            <a:ext cx="4962525" cy="3722687"/>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1932A7-0F07-0F4E-A1C0-2010426F6027}" type="slidenum">
              <a:rPr lang="en-US" sz="1200"/>
              <a:pPr/>
              <a:t>8</a:t>
            </a:fld>
            <a:endParaRPr lang="en-US" sz="1200"/>
          </a:p>
        </p:txBody>
      </p:sp>
      <p:sp>
        <p:nvSpPr>
          <p:cNvPr id="19458" name="Rectangle 2"/>
          <p:cNvSpPr>
            <a:spLocks noRot="1" noChangeArrowheads="1" noTextEdit="1"/>
          </p:cNvSpPr>
          <p:nvPr>
            <p:ph type="sldImg"/>
          </p:nvPr>
        </p:nvSpPr>
        <p:spPr>
          <a:xfrm>
            <a:off x="917575" y="744538"/>
            <a:ext cx="4962525" cy="3722687"/>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C9F054-1771-7A44-A6DC-D6653127F448}" type="slidenum">
              <a:rPr lang="en-US" sz="1200"/>
              <a:pPr/>
              <a:t>9</a:t>
            </a:fld>
            <a:endParaRPr lang="en-US" sz="1200"/>
          </a:p>
        </p:txBody>
      </p:sp>
      <p:sp>
        <p:nvSpPr>
          <p:cNvPr id="21506" name="Rectangle 2"/>
          <p:cNvSpPr>
            <a:spLocks noRo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Tree>
    <p:extLst>
      <p:ext uri="{BB962C8B-B14F-4D97-AF65-F5344CB8AC3E}">
        <p14:creationId xmlns:p14="http://schemas.microsoft.com/office/powerpoint/2010/main" val="861230213"/>
      </p:ext>
    </p:extLst>
  </p:cSld>
  <p:clrMapOvr>
    <a:masterClrMapping/>
  </p:clrMapOvr>
  <p:transition xmlns:p14="http://schemas.microsoft.com/office/powerpoint/2010/mai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2951117146"/>
      </p:ext>
    </p:extLst>
  </p:cSld>
  <p:clrMapOvr>
    <a:masterClrMapping/>
  </p:clrMapOvr>
  <p:transition xmlns:p14="http://schemas.microsoft.com/office/powerpoint/2010/mai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3630441471"/>
      </p:ext>
    </p:extLst>
  </p:cSld>
  <p:clrMapOvr>
    <a:masterClrMapping/>
  </p:clrMapOvr>
  <p:transition xmlns:p14="http://schemas.microsoft.com/office/powerpoint/2010/mai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2799378449"/>
      </p:ext>
    </p:extLst>
  </p:cSld>
  <p:clrMapOvr>
    <a:masterClrMapping/>
  </p:clrMapOvr>
  <p:transition xmlns:p14="http://schemas.microsoft.com/office/powerpoint/2010/mai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8718367"/>
      </p:ext>
    </p:extLst>
  </p:cSld>
  <p:clrMapOvr>
    <a:masterClrMapping/>
  </p:clrMapOvr>
  <p:transition xmlns:p14="http://schemas.microsoft.com/office/powerpoint/2010/mai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1514515092"/>
      </p:ext>
    </p:extLst>
  </p:cSld>
  <p:clrMapOvr>
    <a:masterClrMapping/>
  </p:clrMapOvr>
  <p:transition xmlns:p14="http://schemas.microsoft.com/office/powerpoint/2010/mai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1849393410"/>
      </p:ext>
    </p:extLst>
  </p:cSld>
  <p:clrMapOvr>
    <a:masterClrMapping/>
  </p:clrMapOvr>
  <p:transition xmlns:p14="http://schemas.microsoft.com/office/powerpoint/2010/mai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Tree>
    <p:extLst>
      <p:ext uri="{BB962C8B-B14F-4D97-AF65-F5344CB8AC3E}">
        <p14:creationId xmlns:p14="http://schemas.microsoft.com/office/powerpoint/2010/main" val="3638722615"/>
      </p:ext>
    </p:extLst>
  </p:cSld>
  <p:clrMapOvr>
    <a:masterClrMapping/>
  </p:clrMapOvr>
  <p:transition xmlns:p14="http://schemas.microsoft.com/office/powerpoint/2010/mai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983942"/>
      </p:ext>
    </p:extLst>
  </p:cSld>
  <p:clrMapOvr>
    <a:masterClrMapping/>
  </p:clrMapOvr>
  <p:transition xmlns:p14="http://schemas.microsoft.com/office/powerpoint/2010/mai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1430323"/>
      </p:ext>
    </p:extLst>
  </p:cSld>
  <p:clrMapOvr>
    <a:masterClrMapping/>
  </p:clrMapOvr>
  <p:transition xmlns:p14="http://schemas.microsoft.com/office/powerpoint/2010/mai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66556"/>
      </p:ext>
    </p:extLst>
  </p:cSld>
  <p:clrMapOvr>
    <a:masterClrMapping/>
  </p:clrMapOvr>
  <p:transition xmlns:p14="http://schemas.microsoft.com/office/powerpoint/2010/main">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emc_zurich%20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525" y="4603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emc_zurich%20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8625" y="30956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mc_zurich%20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8625" y="30956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xmlns:p14="http://schemas.microsoft.com/office/powerpoint/2010/main">
    <p:randomBar dir="vert"/>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rhad.Rachidi@epfl.ch" TargetMode="External"/><Relationship Id="rId4" Type="http://schemas.openxmlformats.org/officeDocument/2006/relationships/hyperlink" Target="http://emcwww.epfl.ch/"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9.bin"/><Relationship Id="rId5" Type="http://schemas.openxmlformats.org/officeDocument/2006/relationships/image" Target="../media/image23.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0.bin"/><Relationship Id="rId5" Type="http://schemas.openxmlformats.org/officeDocument/2006/relationships/image" Target="../media/image24.wmf"/><Relationship Id="rId6" Type="http://schemas.openxmlformats.org/officeDocument/2006/relationships/oleObject" Target="../embeddings/oleObject21.bin"/><Relationship Id="rId7" Type="http://schemas.openxmlformats.org/officeDocument/2006/relationships/image" Target="../media/image2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2.bin"/><Relationship Id="rId5" Type="http://schemas.openxmlformats.org/officeDocument/2006/relationships/image" Target="../media/image32.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3.bin"/><Relationship Id="rId5" Type="http://schemas.openxmlformats.org/officeDocument/2006/relationships/image" Target="../media/image33.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4.bin"/><Relationship Id="rId5" Type="http://schemas.openxmlformats.org/officeDocument/2006/relationships/image" Target="../media/image34.wmf"/><Relationship Id="rId6" Type="http://schemas.openxmlformats.org/officeDocument/2006/relationships/oleObject" Target="../embeddings/oleObject25.bin"/><Relationship Id="rId7" Type="http://schemas.openxmlformats.org/officeDocument/2006/relationships/image" Target="../media/image35.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6.bin"/><Relationship Id="rId5" Type="http://schemas.openxmlformats.org/officeDocument/2006/relationships/image" Target="../media/image3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7.bin"/><Relationship Id="rId5" Type="http://schemas.openxmlformats.org/officeDocument/2006/relationships/image" Target="../media/image39.wmf"/><Relationship Id="rId6" Type="http://schemas.openxmlformats.org/officeDocument/2006/relationships/oleObject" Target="../embeddings/oleObject28.bin"/><Relationship Id="rId7" Type="http://schemas.openxmlformats.org/officeDocument/2006/relationships/image" Target="../media/image40.wmf"/><Relationship Id="rId8" Type="http://schemas.openxmlformats.org/officeDocument/2006/relationships/oleObject" Target="../embeddings/oleObject29.bin"/><Relationship Id="rId9" Type="http://schemas.openxmlformats.org/officeDocument/2006/relationships/image" Target="../media/image4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0.bin"/><Relationship Id="rId5" Type="http://schemas.openxmlformats.org/officeDocument/2006/relationships/image" Target="../media/image42.wmf"/><Relationship Id="rId6" Type="http://schemas.openxmlformats.org/officeDocument/2006/relationships/oleObject" Target="../embeddings/oleObject31.bin"/><Relationship Id="rId7" Type="http://schemas.openxmlformats.org/officeDocument/2006/relationships/image" Target="../media/image43.wmf"/><Relationship Id="rId8" Type="http://schemas.openxmlformats.org/officeDocument/2006/relationships/oleObject" Target="../embeddings/oleObject32.bin"/><Relationship Id="rId9" Type="http://schemas.openxmlformats.org/officeDocument/2006/relationships/image" Target="../media/image4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33.bin"/><Relationship Id="rId5" Type="http://schemas.openxmlformats.org/officeDocument/2006/relationships/image" Target="../media/image45.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53.emf"/><Relationship Id="rId5" Type="http://schemas.openxmlformats.org/officeDocument/2006/relationships/oleObject" Target="../embeddings/oleObject34.bin"/><Relationship Id="rId6" Type="http://schemas.openxmlformats.org/officeDocument/2006/relationships/image" Target="../media/image50.wmf"/><Relationship Id="rId7" Type="http://schemas.openxmlformats.org/officeDocument/2006/relationships/oleObject" Target="../embeddings/oleObject35.bin"/><Relationship Id="rId8" Type="http://schemas.openxmlformats.org/officeDocument/2006/relationships/image" Target="../media/image51.wmf"/><Relationship Id="rId9" Type="http://schemas.openxmlformats.org/officeDocument/2006/relationships/oleObject" Target="../embeddings/oleObject36.bin"/><Relationship Id="rId10" Type="http://schemas.openxmlformats.org/officeDocument/2006/relationships/image" Target="../media/image52.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55.png"/><Relationship Id="rId5" Type="http://schemas.openxmlformats.org/officeDocument/2006/relationships/oleObject" Target="../embeddings/oleObject37.bin"/><Relationship Id="rId6" Type="http://schemas.openxmlformats.org/officeDocument/2006/relationships/image" Target="../media/image54.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58.wmf"/><Relationship Id="rId13" Type="http://schemas.openxmlformats.org/officeDocument/2006/relationships/oleObject" Target="../embeddings/oleObject42.bin"/><Relationship Id="rId14" Type="http://schemas.openxmlformats.org/officeDocument/2006/relationships/image" Target="../media/image59.wmf"/><Relationship Id="rId15" Type="http://schemas.openxmlformats.org/officeDocument/2006/relationships/oleObject" Target="../embeddings/oleObject43.bin"/><Relationship Id="rId16" Type="http://schemas.openxmlformats.org/officeDocument/2006/relationships/image" Target="../media/image60.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notesSlide" Target="../notesSlides/notesSlide39.xml"/><Relationship Id="rId4" Type="http://schemas.openxmlformats.org/officeDocument/2006/relationships/image" Target="../media/image55.png"/><Relationship Id="rId5" Type="http://schemas.openxmlformats.org/officeDocument/2006/relationships/oleObject" Target="../embeddings/oleObject38.bin"/><Relationship Id="rId6" Type="http://schemas.openxmlformats.org/officeDocument/2006/relationships/image" Target="../media/image54.wmf"/><Relationship Id="rId7" Type="http://schemas.openxmlformats.org/officeDocument/2006/relationships/oleObject" Target="../embeddings/oleObject39.bin"/><Relationship Id="rId8" Type="http://schemas.openxmlformats.org/officeDocument/2006/relationships/image" Target="../media/image56.wmf"/><Relationship Id="rId9" Type="http://schemas.openxmlformats.org/officeDocument/2006/relationships/oleObject" Target="../embeddings/oleObject40.bin"/><Relationship Id="rId10"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5.wmf"/><Relationship Id="rId6" Type="http://schemas.openxmlformats.org/officeDocument/2006/relationships/oleObject" Target="../embeddings/oleObject5.bin"/><Relationship Id="rId7" Type="http://schemas.openxmlformats.org/officeDocument/2006/relationships/image" Target="../media/image6.wmf"/><Relationship Id="rId8" Type="http://schemas.openxmlformats.org/officeDocument/2006/relationships/oleObject" Target="../embeddings/oleObject6.bin"/><Relationship Id="rId9" Type="http://schemas.openxmlformats.org/officeDocument/2006/relationships/image" Target="../media/image7.wmf"/><Relationship Id="rId10" Type="http://schemas.openxmlformats.org/officeDocument/2006/relationships/oleObject" Target="../embeddings/oleObject7.bin"/><Relationship Id="rId11" Type="http://schemas.openxmlformats.org/officeDocument/2006/relationships/image" Target="../media/image8.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44.bin"/><Relationship Id="rId5" Type="http://schemas.openxmlformats.org/officeDocument/2006/relationships/image" Target="../media/image68.wmf"/><Relationship Id="rId6" Type="http://schemas.openxmlformats.org/officeDocument/2006/relationships/oleObject" Target="../embeddings/oleObject45.bin"/><Relationship Id="rId7" Type="http://schemas.openxmlformats.org/officeDocument/2006/relationships/image" Target="../media/image69.emf"/><Relationship Id="rId8" Type="http://schemas.openxmlformats.org/officeDocument/2006/relationships/image" Target="../media/image70.png"/><Relationship Id="rId9" Type="http://schemas.openxmlformats.org/officeDocument/2006/relationships/image" Target="../media/image71.pn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74.jpeg"/><Relationship Id="rId5" Type="http://schemas.openxmlformats.org/officeDocument/2006/relationships/oleObject" Target="../embeddings/oleObject46.bin"/><Relationship Id="rId6" Type="http://schemas.openxmlformats.org/officeDocument/2006/relationships/image" Target="../media/image73.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47.bin"/><Relationship Id="rId5" Type="http://schemas.openxmlformats.org/officeDocument/2006/relationships/image" Target="../media/image75.w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48.bin"/><Relationship Id="rId5" Type="http://schemas.openxmlformats.org/officeDocument/2006/relationships/image" Target="../media/image75.wmf"/><Relationship Id="rId6" Type="http://schemas.openxmlformats.org/officeDocument/2006/relationships/oleObject" Target="../embeddings/oleObject49.bin"/><Relationship Id="rId7" Type="http://schemas.openxmlformats.org/officeDocument/2006/relationships/image" Target="../media/image76.wmf"/><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oleObject" Target="../embeddings/oleObject54.bin"/><Relationship Id="rId13" Type="http://schemas.openxmlformats.org/officeDocument/2006/relationships/image" Target="../media/image80.wmf"/><Relationship Id="rId1" Type="http://schemas.openxmlformats.org/officeDocument/2006/relationships/vmlDrawing" Target="../drawings/vmlDrawing25.vml"/><Relationship Id="rId2" Type="http://schemas.openxmlformats.org/officeDocument/2006/relationships/slideLayout" Target="../slideLayouts/slideLayout6.xml"/><Relationship Id="rId3" Type="http://schemas.openxmlformats.org/officeDocument/2006/relationships/notesSlide" Target="../notesSlides/notesSlide57.xml"/><Relationship Id="rId4" Type="http://schemas.openxmlformats.org/officeDocument/2006/relationships/oleObject" Target="../embeddings/oleObject50.bin"/><Relationship Id="rId5" Type="http://schemas.openxmlformats.org/officeDocument/2006/relationships/image" Target="../media/image76.wmf"/><Relationship Id="rId6" Type="http://schemas.openxmlformats.org/officeDocument/2006/relationships/oleObject" Target="../embeddings/oleObject51.bin"/><Relationship Id="rId7" Type="http://schemas.openxmlformats.org/officeDocument/2006/relationships/image" Target="../media/image77.wmf"/><Relationship Id="rId8" Type="http://schemas.openxmlformats.org/officeDocument/2006/relationships/oleObject" Target="../embeddings/oleObject52.bin"/><Relationship Id="rId9" Type="http://schemas.openxmlformats.org/officeDocument/2006/relationships/image" Target="../media/image78.wmf"/><Relationship Id="rId10" Type="http://schemas.openxmlformats.org/officeDocument/2006/relationships/oleObject" Target="../embeddings/oleObject5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55.bin"/><Relationship Id="rId5" Type="http://schemas.openxmlformats.org/officeDocument/2006/relationships/image" Target="../media/image81.wmf"/><Relationship Id="rId6" Type="http://schemas.openxmlformats.org/officeDocument/2006/relationships/oleObject" Target="../embeddings/oleObject56.bin"/><Relationship Id="rId7" Type="http://schemas.openxmlformats.org/officeDocument/2006/relationships/image" Target="../media/image82.wmf"/><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image" Target="../media/image84.jpeg"/><Relationship Id="rId5" Type="http://schemas.openxmlformats.org/officeDocument/2006/relationships/oleObject" Target="../embeddings/oleObject57.bin"/><Relationship Id="rId6" Type="http://schemas.openxmlformats.org/officeDocument/2006/relationships/image" Target="../media/image83.wmf"/><Relationship Id="rId1" Type="http://schemas.openxmlformats.org/officeDocument/2006/relationships/vmlDrawing" Target="../drawings/vmlDrawing27.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9.wmf"/><Relationship Id="rId6" Type="http://schemas.openxmlformats.org/officeDocument/2006/relationships/image" Target="../media/image12.jpeg"/><Relationship Id="rId7" Type="http://schemas.openxmlformats.org/officeDocument/2006/relationships/oleObject" Target="../embeddings/oleObject9.bin"/><Relationship Id="rId8" Type="http://schemas.openxmlformats.org/officeDocument/2006/relationships/image" Target="../media/image10.wmf"/><Relationship Id="rId9" Type="http://schemas.openxmlformats.org/officeDocument/2006/relationships/oleObject" Target="../embeddings/oleObject10.bin"/><Relationship Id="rId10" Type="http://schemas.openxmlformats.org/officeDocument/2006/relationships/image" Target="../media/image11.wmf"/><Relationship Id="rId11" Type="http://schemas.openxmlformats.org/officeDocument/2006/relationships/image" Target="../media/image13.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2.jpeg"/><Relationship Id="rId5" Type="http://schemas.openxmlformats.org/officeDocument/2006/relationships/oleObject" Target="../embeddings/oleObject11.bin"/><Relationship Id="rId6" Type="http://schemas.openxmlformats.org/officeDocument/2006/relationships/image" Target="../media/image14.wmf"/><Relationship Id="rId7" Type="http://schemas.openxmlformats.org/officeDocument/2006/relationships/oleObject" Target="../embeddings/oleObject12.bin"/><Relationship Id="rId8" Type="http://schemas.openxmlformats.org/officeDocument/2006/relationships/image" Target="../media/image11.wmf"/><Relationship Id="rId9" Type="http://schemas.openxmlformats.org/officeDocument/2006/relationships/oleObject" Target="../embeddings/oleObject13.bin"/><Relationship Id="rId10"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4.bin"/><Relationship Id="rId5" Type="http://schemas.openxmlformats.org/officeDocument/2006/relationships/image" Target="../media/image19.wmf"/><Relationship Id="rId6" Type="http://schemas.openxmlformats.org/officeDocument/2006/relationships/oleObject" Target="../embeddings/oleObject15.bin"/><Relationship Id="rId7"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6.bin"/><Relationship Id="rId5" Type="http://schemas.openxmlformats.org/officeDocument/2006/relationships/image" Target="../media/image20.wmf"/><Relationship Id="rId6" Type="http://schemas.openxmlformats.org/officeDocument/2006/relationships/oleObject" Target="../embeddings/oleObject17.bin"/><Relationship Id="rId7" Type="http://schemas.openxmlformats.org/officeDocument/2006/relationships/image" Target="../media/image21.wmf"/><Relationship Id="rId8" Type="http://schemas.openxmlformats.org/officeDocument/2006/relationships/oleObject" Target="../embeddings/oleObject18.bin"/><Relationship Id="rId9" Type="http://schemas.openxmlformats.org/officeDocument/2006/relationships/image" Target="../media/image22.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3"/>
          <p:cNvSpPr>
            <a:spLocks noGrp="1" noChangeArrowheads="1"/>
          </p:cNvSpPr>
          <p:nvPr>
            <p:ph type="subTitle" idx="1"/>
          </p:nvPr>
        </p:nvSpPr>
        <p:spPr>
          <a:xfrm>
            <a:off x="468313" y="908050"/>
            <a:ext cx="7705725" cy="646113"/>
          </a:xfrm>
        </p:spPr>
        <p:txBody>
          <a:bodyPr/>
          <a:lstStyle/>
          <a:p>
            <a:pPr eaLnBrk="1" hangingPunct="1">
              <a:lnSpc>
                <a:spcPct val="120000"/>
              </a:lnSpc>
            </a:pPr>
            <a:r>
              <a:rPr lang="fr-CH" sz="3600">
                <a:latin typeface="Calibri" charset="0"/>
                <a:cs typeface="Calibri" charset="0"/>
              </a:rPr>
              <a:t>Electromagnetic Shielding</a:t>
            </a:r>
            <a:endParaRPr lang="en-US" sz="3600">
              <a:latin typeface="Calibri" charset="0"/>
              <a:cs typeface="Calibri" charset="0"/>
            </a:endParaRPr>
          </a:p>
        </p:txBody>
      </p:sp>
      <p:sp>
        <p:nvSpPr>
          <p:cNvPr id="4098" name="Rectangle 12"/>
          <p:cNvSpPr>
            <a:spLocks noChangeArrowheads="1"/>
          </p:cNvSpPr>
          <p:nvPr/>
        </p:nvSpPr>
        <p:spPr bwMode="auto">
          <a:xfrm>
            <a:off x="1908175" y="2276475"/>
            <a:ext cx="46085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sz="1600">
              <a:latin typeface="Calibri" charset="0"/>
              <a:cs typeface="Calibri" charset="0"/>
            </a:endParaRPr>
          </a:p>
          <a:p>
            <a:pPr algn="ctr"/>
            <a:r>
              <a:rPr lang="fr-CH" sz="1600" b="1">
                <a:latin typeface="Calibri" charset="0"/>
                <a:cs typeface="Calibri" charset="0"/>
              </a:rPr>
              <a:t>F. Rachidi</a:t>
            </a:r>
          </a:p>
          <a:p>
            <a:pPr algn="ctr"/>
            <a:r>
              <a:rPr lang="en-US" sz="1600">
                <a:latin typeface="Calibri" charset="0"/>
                <a:cs typeface="Calibri" charset="0"/>
              </a:rPr>
              <a:t>É</a:t>
            </a:r>
            <a:r>
              <a:rPr lang="fr-CH" sz="1600">
                <a:latin typeface="Calibri" charset="0"/>
                <a:cs typeface="Calibri" charset="0"/>
              </a:rPr>
              <a:t>cole Polytechnique Fédérale de Lausanne</a:t>
            </a:r>
          </a:p>
          <a:p>
            <a:pPr algn="ctr"/>
            <a:r>
              <a:rPr lang="fr-CH" sz="1600">
                <a:latin typeface="Calibri" charset="0"/>
                <a:cs typeface="Calibri" charset="0"/>
              </a:rPr>
              <a:t>EMC Laboratory</a:t>
            </a:r>
          </a:p>
          <a:p>
            <a:pPr algn="ctr"/>
            <a:r>
              <a:rPr lang="en-US" sz="1600">
                <a:latin typeface="Calibri" charset="0"/>
                <a:cs typeface="Calibri" charset="0"/>
                <a:hlinkClick r:id="rId3"/>
              </a:rPr>
              <a:t>Farhad.Rachidi@epfl.ch</a:t>
            </a:r>
            <a:r>
              <a:rPr lang="en-US" sz="1600">
                <a:latin typeface="Calibri" charset="0"/>
                <a:cs typeface="Calibri" charset="0"/>
              </a:rPr>
              <a:t> </a:t>
            </a:r>
          </a:p>
          <a:p>
            <a:pPr algn="ctr"/>
            <a:r>
              <a:rPr lang="en-US" sz="1600">
                <a:latin typeface="Calibri" charset="0"/>
                <a:cs typeface="Calibri" charset="0"/>
                <a:hlinkClick r:id="rId4"/>
              </a:rPr>
              <a:t>http://emc.epfl.ch</a:t>
            </a:r>
            <a:r>
              <a:rPr lang="en-US" sz="1600">
                <a:latin typeface="Calibri" charset="0"/>
                <a:cs typeface="Calibri" charset="0"/>
              </a:rPr>
              <a:t> </a:t>
            </a:r>
          </a:p>
          <a:p>
            <a:pPr algn="ctr"/>
            <a:endParaRPr lang="en-US" sz="1600">
              <a:latin typeface="Calibri" charset="0"/>
              <a:cs typeface="Calibri" charset="0"/>
            </a:endParaRPr>
          </a:p>
        </p:txBody>
      </p:sp>
      <p:pic>
        <p:nvPicPr>
          <p:cNvPr id="4099" name="Picture 5" descr="EMCjpe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221163"/>
            <a:ext cx="2362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6" name="Rectangle 8"/>
          <p:cNvSpPr>
            <a:spLocks noGrp="1" noChangeArrowheads="1"/>
          </p:cNvSpPr>
          <p:nvPr>
            <p:ph type="body" idx="1"/>
          </p:nvPr>
        </p:nvSpPr>
        <p:spPr>
          <a:xfrm>
            <a:off x="838200" y="1295400"/>
            <a:ext cx="7696200" cy="5105400"/>
          </a:xfrm>
          <a:noFill/>
        </p:spPr>
        <p:txBody>
          <a:bodyPr/>
          <a:lstStyle/>
          <a:p>
            <a:pPr eaLnBrk="1" hangingPunct="1"/>
            <a:r>
              <a:rPr lang="en-US" sz="2400" dirty="0">
                <a:latin typeface="Calibri" charset="0"/>
                <a:cs typeface="Calibri" charset="0"/>
              </a:rPr>
              <a:t>A single loop is not a very good shield</a:t>
            </a:r>
          </a:p>
          <a:p>
            <a:pPr lvl="1" eaLnBrk="1" hangingPunct="1"/>
            <a:r>
              <a:rPr lang="en-US" sz="2000" dirty="0">
                <a:latin typeface="Calibri" charset="0"/>
                <a:cs typeface="Calibri" charset="0"/>
              </a:rPr>
              <a:t>But nevertheless, it does attenuate the field slightly</a:t>
            </a:r>
          </a:p>
          <a:p>
            <a:pPr eaLnBrk="1" hangingPunct="1"/>
            <a:r>
              <a:rPr lang="en-US" sz="2400" dirty="0">
                <a:latin typeface="Calibri" charset="0"/>
                <a:cs typeface="Calibri" charset="0"/>
              </a:rPr>
              <a:t>We can think of adding more loops surrounding the shielded volume</a:t>
            </a: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In the limit, this provides a continuous shield</a:t>
            </a:r>
          </a:p>
        </p:txBody>
      </p:sp>
      <p:graphicFrame>
        <p:nvGraphicFramePr>
          <p:cNvPr id="621577" name="Object 9"/>
          <p:cNvGraphicFramePr>
            <a:graphicFrameLocks noChangeAspect="1"/>
          </p:cNvGraphicFramePr>
          <p:nvPr/>
        </p:nvGraphicFramePr>
        <p:xfrm>
          <a:off x="4267200" y="3124200"/>
          <a:ext cx="3460750" cy="1958975"/>
        </p:xfrm>
        <a:graphic>
          <a:graphicData uri="http://schemas.openxmlformats.org/presentationml/2006/ole">
            <mc:AlternateContent xmlns:mc="http://schemas.openxmlformats.org/markup-compatibility/2006">
              <mc:Choice xmlns:v="urn:schemas-microsoft-com:vml" Requires="v">
                <p:oleObj spid="_x0000_s22544" name="Designer Drawing" r:id="rId4" imgW="4480560" imgH="2535936" progId="Designer.Drawing.8">
                  <p:embed/>
                </p:oleObj>
              </mc:Choice>
              <mc:Fallback>
                <p:oleObj name="Designer Drawing" r:id="rId4" imgW="4480560" imgH="2535936" progId="Designer.Drawing.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3460750" cy="195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21578" name="Oval 10"/>
          <p:cNvSpPr>
            <a:spLocks noChangeArrowheads="1"/>
          </p:cNvSpPr>
          <p:nvPr/>
        </p:nvSpPr>
        <p:spPr bwMode="auto">
          <a:xfrm>
            <a:off x="1371600" y="3733800"/>
            <a:ext cx="1905000" cy="5334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tIns="0" bIns="0" anchor="ctr">
            <a:spAutoFit/>
          </a:bodyPr>
          <a:lstStyle/>
          <a:p>
            <a:endParaRPr lang="fr-CH"/>
          </a:p>
        </p:txBody>
      </p:sp>
      <p:sp>
        <p:nvSpPr>
          <p:cNvPr id="621579" name="Oval 11"/>
          <p:cNvSpPr>
            <a:spLocks noChangeArrowheads="1"/>
          </p:cNvSpPr>
          <p:nvPr/>
        </p:nvSpPr>
        <p:spPr bwMode="auto">
          <a:xfrm rot="-5400000">
            <a:off x="1295400" y="3733800"/>
            <a:ext cx="1905000" cy="5334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tIns="0" bIns="0" anchor="ctr">
            <a:spAutoFit/>
          </a:bodyPr>
          <a:lstStyle/>
          <a:p>
            <a:endParaRPr lang="fr-CH"/>
          </a:p>
        </p:txBody>
      </p:sp>
      <p:sp>
        <p:nvSpPr>
          <p:cNvPr id="621580" name="Oval 12"/>
          <p:cNvSpPr>
            <a:spLocks noChangeArrowheads="1"/>
          </p:cNvSpPr>
          <p:nvPr/>
        </p:nvSpPr>
        <p:spPr bwMode="auto">
          <a:xfrm rot="-2901987">
            <a:off x="1295400" y="3733800"/>
            <a:ext cx="1905000" cy="5334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tIns="0" bIns="0" anchor="ctr">
            <a:spAutoFit/>
          </a:bodyPr>
          <a:lstStyle/>
          <a:p>
            <a:endParaRPr lang="fr-CH"/>
          </a:p>
        </p:txBody>
      </p:sp>
      <p:sp>
        <p:nvSpPr>
          <p:cNvPr id="621581" name="Oval 13"/>
          <p:cNvSpPr>
            <a:spLocks noChangeArrowheads="1"/>
          </p:cNvSpPr>
          <p:nvPr/>
        </p:nvSpPr>
        <p:spPr bwMode="auto">
          <a:xfrm rot="2944131">
            <a:off x="1321594" y="3747294"/>
            <a:ext cx="1897062" cy="5334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tIns="0" bIns="0" anchor="ctr">
            <a:spAutoFit/>
          </a:bodyPr>
          <a:lstStyle/>
          <a:p>
            <a:endParaRPr lang="fr-CH"/>
          </a:p>
        </p:txBody>
      </p:sp>
      <p:sp>
        <p:nvSpPr>
          <p:cNvPr id="1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Comments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15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15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15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15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157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1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6" grpId="0" build="p" bldLvl="2"/>
      <p:bldP spid="621578" grpId="0" animBg="1"/>
      <p:bldP spid="621579" grpId="0" animBg="1"/>
      <p:bldP spid="621580" grpId="0" animBg="1"/>
      <p:bldP spid="6215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2" name="Rectangle 6"/>
          <p:cNvSpPr>
            <a:spLocks noChangeArrowheads="1"/>
          </p:cNvSpPr>
          <p:nvPr/>
        </p:nvSpPr>
        <p:spPr bwMode="auto">
          <a:xfrm>
            <a:off x="838200" y="1295400"/>
            <a:ext cx="7837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FontTx/>
              <a:buChar char="•"/>
            </a:pPr>
            <a:r>
              <a:rPr lang="en-US" sz="2400">
                <a:latin typeface="Calibri" charset="0"/>
                <a:cs typeface="Calibri" charset="0"/>
              </a:rPr>
              <a:t>The previous discussion has involved shielding considerations for the </a:t>
            </a:r>
            <a:r>
              <a:rPr lang="en-US" sz="2400" i="1">
                <a:latin typeface="Calibri" charset="0"/>
                <a:cs typeface="Calibri" charset="0"/>
              </a:rPr>
              <a:t>magnetic field</a:t>
            </a:r>
            <a:r>
              <a:rPr lang="en-US" sz="2400">
                <a:latin typeface="Calibri" charset="0"/>
                <a:cs typeface="Calibri" charset="0"/>
              </a:rPr>
              <a:t> (or magnetic flux density)</a:t>
            </a:r>
          </a:p>
          <a:p>
            <a:pPr marL="742950" lvl="1" indent="-285750" eaLnBrk="1" hangingPunct="1">
              <a:spcBef>
                <a:spcPct val="20000"/>
              </a:spcBef>
              <a:buClr>
                <a:schemeClr val="accent2"/>
              </a:buClr>
              <a:buFontTx/>
              <a:buChar char="–"/>
            </a:pPr>
            <a:r>
              <a:rPr lang="en-US" sz="2000">
                <a:latin typeface="Calibri" charset="0"/>
                <a:cs typeface="Calibri" charset="0"/>
              </a:rPr>
              <a:t>We defined the magnetic field shielding factor as</a:t>
            </a:r>
          </a:p>
          <a:p>
            <a:pPr marL="742950" lvl="1" indent="-285750" eaLnBrk="1" hangingPunct="1">
              <a:spcBef>
                <a:spcPct val="20000"/>
              </a:spcBef>
              <a:buClr>
                <a:schemeClr val="accent2"/>
              </a:buClr>
              <a:buFontTx/>
              <a:buChar char="–"/>
            </a:pPr>
            <a:endParaRPr lang="en-US" sz="2000">
              <a:latin typeface="Calibri" charset="0"/>
              <a:cs typeface="Calibri" charset="0"/>
            </a:endParaRPr>
          </a:p>
          <a:p>
            <a:pPr marL="742950" lvl="1" indent="-285750" eaLnBrk="1" hangingPunct="1">
              <a:spcBef>
                <a:spcPct val="20000"/>
              </a:spcBef>
              <a:buClr>
                <a:schemeClr val="accent2"/>
              </a:buClr>
              <a:buFontTx/>
              <a:buChar char="–"/>
            </a:pPr>
            <a:endParaRPr lang="en-US" sz="2000">
              <a:latin typeface="Calibri" charset="0"/>
              <a:cs typeface="Calibri" charset="0"/>
            </a:endParaRPr>
          </a:p>
          <a:p>
            <a:pPr marL="342900" indent="-342900" eaLnBrk="1" hangingPunct="1">
              <a:spcBef>
                <a:spcPct val="20000"/>
              </a:spcBef>
              <a:buClr>
                <a:schemeClr val="accent2"/>
              </a:buClr>
              <a:buFontTx/>
              <a:buChar char="•"/>
            </a:pPr>
            <a:r>
              <a:rPr lang="en-US" sz="2400">
                <a:latin typeface="Calibri" charset="0"/>
                <a:cs typeface="Calibri" charset="0"/>
              </a:rPr>
              <a:t>Similarly, we can define a shielding factor for the </a:t>
            </a:r>
            <a:r>
              <a:rPr lang="en-US" sz="2400" i="1">
                <a:latin typeface="Calibri" charset="0"/>
                <a:cs typeface="Calibri" charset="0"/>
              </a:rPr>
              <a:t>electric field</a:t>
            </a:r>
            <a:r>
              <a:rPr lang="en-US" sz="2400">
                <a:latin typeface="Calibri" charset="0"/>
                <a:cs typeface="Calibri" charset="0"/>
              </a:rPr>
              <a:t> as</a:t>
            </a:r>
          </a:p>
          <a:p>
            <a:pPr marL="342900" indent="-342900" eaLnBrk="1" hangingPunct="1">
              <a:spcBef>
                <a:spcPct val="20000"/>
              </a:spcBef>
              <a:buClr>
                <a:schemeClr val="accent2"/>
              </a:buClr>
              <a:buFontTx/>
              <a:buChar char="•"/>
            </a:pPr>
            <a:endParaRPr lang="en-US" sz="2400">
              <a:latin typeface="Calibri" charset="0"/>
              <a:cs typeface="Calibri" charset="0"/>
            </a:endParaRPr>
          </a:p>
          <a:p>
            <a:pPr marL="342900" indent="-342900" eaLnBrk="1" hangingPunct="1">
              <a:spcBef>
                <a:spcPct val="20000"/>
              </a:spcBef>
              <a:buClr>
                <a:schemeClr val="accent2"/>
              </a:buClr>
              <a:buFontTx/>
              <a:buChar char="•"/>
            </a:pPr>
            <a:endParaRPr lang="en-US" sz="2400">
              <a:latin typeface="Calibri" charset="0"/>
              <a:cs typeface="Calibri" charset="0"/>
            </a:endParaRPr>
          </a:p>
          <a:p>
            <a:pPr marL="342900" indent="-342900" eaLnBrk="1" hangingPunct="1">
              <a:spcBef>
                <a:spcPct val="20000"/>
              </a:spcBef>
              <a:buClr>
                <a:schemeClr val="accent2"/>
              </a:buClr>
              <a:buFontTx/>
              <a:buChar char="•"/>
            </a:pPr>
            <a:r>
              <a:rPr lang="en-US" sz="2400">
                <a:latin typeface="Calibri" charset="0"/>
                <a:cs typeface="Calibri" charset="0"/>
              </a:rPr>
              <a:t>Generally, these two figures of shielding are </a:t>
            </a:r>
            <a:r>
              <a:rPr lang="en-US" sz="2400" u="sng">
                <a:latin typeface="Calibri" charset="0"/>
                <a:cs typeface="Calibri" charset="0"/>
              </a:rPr>
              <a:t>different</a:t>
            </a:r>
            <a:r>
              <a:rPr lang="en-US" sz="2400">
                <a:latin typeface="Calibri" charset="0"/>
                <a:cs typeface="Calibri" charset="0"/>
              </a:rPr>
              <a:t> !</a:t>
            </a:r>
          </a:p>
        </p:txBody>
      </p:sp>
      <p:graphicFrame>
        <p:nvGraphicFramePr>
          <p:cNvPr id="633863" name="Object 7"/>
          <p:cNvGraphicFramePr>
            <a:graphicFrameLocks noChangeAspect="1"/>
          </p:cNvGraphicFramePr>
          <p:nvPr/>
        </p:nvGraphicFramePr>
        <p:xfrm>
          <a:off x="3200400" y="2819400"/>
          <a:ext cx="2743200" cy="700088"/>
        </p:xfrm>
        <a:graphic>
          <a:graphicData uri="http://schemas.openxmlformats.org/presentationml/2006/ole">
            <mc:AlternateContent xmlns:mc="http://schemas.openxmlformats.org/markup-compatibility/2006">
              <mc:Choice xmlns:v="urn:schemas-microsoft-com:vml" Requires="v">
                <p:oleObj spid="_x0000_s24597" name="Equation" r:id="rId4" imgW="1892300" imgH="482600" progId="Equation.3">
                  <p:embed/>
                </p:oleObj>
              </mc:Choice>
              <mc:Fallback>
                <p:oleObj name="Equation" r:id="rId4" imgW="1892300" imgH="482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19400"/>
                        <a:ext cx="274320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3864" name="Object 8"/>
          <p:cNvGraphicFramePr>
            <a:graphicFrameLocks noChangeAspect="1"/>
          </p:cNvGraphicFramePr>
          <p:nvPr/>
        </p:nvGraphicFramePr>
        <p:xfrm>
          <a:off x="3352800" y="4267200"/>
          <a:ext cx="2725738" cy="700088"/>
        </p:xfrm>
        <a:graphic>
          <a:graphicData uri="http://schemas.openxmlformats.org/presentationml/2006/ole">
            <mc:AlternateContent xmlns:mc="http://schemas.openxmlformats.org/markup-compatibility/2006">
              <mc:Choice xmlns:v="urn:schemas-microsoft-com:vml" Requires="v">
                <p:oleObj spid="_x0000_s24598" name="Equation" r:id="rId6" imgW="1879600" imgH="482600" progId="Equation.DSMT4">
                  <p:embed/>
                </p:oleObj>
              </mc:Choice>
              <mc:Fallback>
                <p:oleObj name="Equation" r:id="rId6" imgW="1879600" imgH="4826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267200"/>
                        <a:ext cx="2725738"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38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38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386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38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38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Grp="1" noChangeArrowheads="1"/>
          </p:cNvSpPr>
          <p:nvPr>
            <p:ph type="body" idx="1"/>
          </p:nvPr>
        </p:nvSpPr>
        <p:spPr/>
        <p:txBody>
          <a:bodyPr/>
          <a:lstStyle/>
          <a:p>
            <a:pPr eaLnBrk="1" hangingPunct="1"/>
            <a:r>
              <a:rPr lang="en-US" sz="2000">
                <a:latin typeface="Calibri" charset="0"/>
                <a:cs typeface="Calibri" charset="0"/>
              </a:rPr>
              <a:t>As noted in the illustration, a shield is often thought of as a highly conducting surface surrounding the protected volume</a:t>
            </a:r>
          </a:p>
          <a:p>
            <a:pPr eaLnBrk="1" hangingPunct="1"/>
            <a:r>
              <a:rPr lang="en-US" sz="2000">
                <a:latin typeface="Calibri" charset="0"/>
                <a:cs typeface="Calibri" charset="0"/>
              </a:rPr>
              <a:t>The behavior of a physical shield can be compromised in several different ways</a:t>
            </a:r>
          </a:p>
          <a:p>
            <a:pPr lvl="1" eaLnBrk="1" hangingPunct="1"/>
            <a:r>
              <a:rPr lang="en-US" sz="1800">
                <a:latin typeface="Calibri" charset="0"/>
                <a:cs typeface="Calibri" charset="0"/>
              </a:rPr>
              <a:t>By a conductor passing through the shield and injecting a signal</a:t>
            </a:r>
          </a:p>
          <a:p>
            <a:pPr lvl="1" eaLnBrk="1" hangingPunct="1"/>
            <a:r>
              <a:rPr lang="en-US" sz="1800">
                <a:latin typeface="Calibri" charset="0"/>
                <a:cs typeface="Calibri" charset="0"/>
              </a:rPr>
              <a:t>By EM fields leaking through an aperture, seam or other imperfection in the shield, and</a:t>
            </a:r>
          </a:p>
          <a:p>
            <a:pPr lvl="1" eaLnBrk="1" hangingPunct="1"/>
            <a:r>
              <a:rPr lang="en-US" sz="1800">
                <a:latin typeface="Calibri" charset="0"/>
                <a:cs typeface="Calibri" charset="0"/>
              </a:rPr>
              <a:t>By EM fields diffusing through the shield material to provide an internal response</a:t>
            </a:r>
          </a:p>
          <a:p>
            <a:pPr eaLnBrk="1" hangingPunct="1"/>
            <a:r>
              <a:rPr lang="en-US" sz="2000">
                <a:latin typeface="Calibri" charset="0"/>
                <a:cs typeface="Calibri" charset="0"/>
              </a:rPr>
              <a:t>Usually, this latter subject is what is referred to as </a:t>
            </a:r>
            <a:r>
              <a:rPr lang="ja-JP" altLang="en-US" sz="2000">
                <a:latin typeface="Calibri" charset="0"/>
                <a:cs typeface="Calibri" charset="0"/>
              </a:rPr>
              <a:t>“</a:t>
            </a:r>
            <a:r>
              <a:rPr lang="en-US" altLang="ja-JP" sz="2000">
                <a:latin typeface="Calibri" charset="0"/>
                <a:cs typeface="Calibri" charset="0"/>
              </a:rPr>
              <a:t>shielding theory</a:t>
            </a:r>
            <a:r>
              <a:rPr lang="ja-JP" altLang="en-US" sz="2000">
                <a:latin typeface="Calibri" charset="0"/>
                <a:cs typeface="Calibri" charset="0"/>
              </a:rPr>
              <a:t>”</a:t>
            </a:r>
            <a:endParaRPr lang="en-US" altLang="ja-JP" sz="2000">
              <a:latin typeface="Calibri" charset="0"/>
              <a:cs typeface="Calibri" charset="0"/>
            </a:endParaRPr>
          </a:p>
          <a:p>
            <a:pPr lvl="1" eaLnBrk="1" hangingPunct="1"/>
            <a:r>
              <a:rPr lang="en-US" sz="1800">
                <a:latin typeface="Calibri" charset="0"/>
                <a:cs typeface="Calibri" charset="0"/>
              </a:rPr>
              <a:t>Its contribution to the internal response is generally much less than that of the conductors or apertures</a:t>
            </a:r>
          </a:p>
          <a:p>
            <a:pPr eaLnBrk="1" hangingPunct="1"/>
            <a:endParaRPr lang="en-US" sz="2000">
              <a:solidFill>
                <a:srgbClr val="808080"/>
              </a:solidFill>
              <a:latin typeface="Calibri" charset="0"/>
              <a:cs typeface="Calibri" charset="0"/>
            </a:endParaRPr>
          </a:p>
          <a:p>
            <a:pPr eaLnBrk="1" hangingPunct="1">
              <a:buFontTx/>
              <a:buNone/>
            </a:pPr>
            <a:endParaRPr lang="fr-CH" sz="2000">
              <a:latin typeface="Arial" charset="0"/>
            </a:endParaRPr>
          </a:p>
          <a:p>
            <a:pPr eaLnBrk="1" hangingPunct="1">
              <a:buFontTx/>
              <a:buNone/>
            </a:pPr>
            <a:endParaRPr lang="fr-CH" sz="2000">
              <a:latin typeface="Arial" charset="0"/>
            </a:endParaRPr>
          </a:p>
          <a:p>
            <a:pPr eaLnBrk="1" hangingPunct="1">
              <a:buFontTx/>
              <a:buNone/>
            </a:pPr>
            <a:endParaRPr lang="en-US" sz="2000">
              <a:latin typeface="Arial" charset="0"/>
            </a:endParaRPr>
          </a:p>
        </p:txBody>
      </p:sp>
      <p:pic>
        <p:nvPicPr>
          <p:cNvPr id="625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4495800" cy="2638425"/>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pic>
        <p:nvPicPr>
          <p:cNvPr id="6256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48200"/>
            <a:ext cx="3524250" cy="1874838"/>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sp>
        <p:nvSpPr>
          <p:cNvPr id="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The Conventional View of a Shield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animEffect transition="in" filter="randombar(horizontal)">
                                      <p:cBhvr>
                                        <p:cTn id="7" dur="500"/>
                                        <p:tgtEl>
                                          <p:spTgt spid="625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5668"/>
                                        </p:tgtEl>
                                        <p:attrNameLst>
                                          <p:attrName>style.visibility</p:attrName>
                                        </p:attrNameLst>
                                      </p:cBhvr>
                                      <p:to>
                                        <p:strVal val="visible"/>
                                      </p:to>
                                    </p:set>
                                  </p:childTnLst>
                                  <p:subTnLst>
                                    <p:set>
                                      <p:cBhvr override="childStyle">
                                        <p:cTn dur="1" fill="hold" display="0" masterRel="nextClick" afterEffect="1"/>
                                        <p:tgtEl>
                                          <p:spTgt spid="625668"/>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25667">
                                            <p:txEl>
                                              <p:pRg st="1" end="1"/>
                                            </p:txEl>
                                          </p:spTgt>
                                        </p:tgtEl>
                                        <p:attrNameLst>
                                          <p:attrName>style.visibility</p:attrName>
                                        </p:attrNameLst>
                                      </p:cBhvr>
                                      <p:to>
                                        <p:strVal val="visible"/>
                                      </p:to>
                                    </p:set>
                                    <p:animEffect transition="in" filter="randombar(horizontal)">
                                      <p:cBhvr>
                                        <p:cTn id="16" dur="500"/>
                                        <p:tgtEl>
                                          <p:spTgt spid="6256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25667">
                                            <p:txEl>
                                              <p:pRg st="2" end="2"/>
                                            </p:txEl>
                                          </p:spTgt>
                                        </p:tgtEl>
                                        <p:attrNameLst>
                                          <p:attrName>style.visibility</p:attrName>
                                        </p:attrNameLst>
                                      </p:cBhvr>
                                      <p:to>
                                        <p:strVal val="visible"/>
                                      </p:to>
                                    </p:set>
                                    <p:animEffect transition="in" filter="randombar(horizontal)">
                                      <p:cBhvr>
                                        <p:cTn id="21" dur="500"/>
                                        <p:tgtEl>
                                          <p:spTgt spid="62566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25667">
                                            <p:txEl>
                                              <p:pRg st="3" end="3"/>
                                            </p:txEl>
                                          </p:spTgt>
                                        </p:tgtEl>
                                        <p:attrNameLst>
                                          <p:attrName>style.visibility</p:attrName>
                                        </p:attrNameLst>
                                      </p:cBhvr>
                                      <p:to>
                                        <p:strVal val="visible"/>
                                      </p:to>
                                    </p:set>
                                    <p:animEffect transition="in" filter="randombar(horizontal)">
                                      <p:cBhvr>
                                        <p:cTn id="26" dur="500"/>
                                        <p:tgtEl>
                                          <p:spTgt spid="62566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25667">
                                            <p:txEl>
                                              <p:pRg st="4" end="4"/>
                                            </p:txEl>
                                          </p:spTgt>
                                        </p:tgtEl>
                                        <p:attrNameLst>
                                          <p:attrName>style.visibility</p:attrName>
                                        </p:attrNameLst>
                                      </p:cBhvr>
                                      <p:to>
                                        <p:strVal val="visible"/>
                                      </p:to>
                                    </p:set>
                                    <p:animEffect transition="in" filter="randombar(horizontal)">
                                      <p:cBhvr>
                                        <p:cTn id="31" dur="500"/>
                                        <p:tgtEl>
                                          <p:spTgt spid="62566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25669"/>
                                        </p:tgtEl>
                                        <p:attrNameLst>
                                          <p:attrName>style.visibility</p:attrName>
                                        </p:attrNameLst>
                                      </p:cBhvr>
                                      <p:to>
                                        <p:strVal val="visible"/>
                                      </p:to>
                                    </p:set>
                                  </p:childTnLst>
                                  <p:subTnLst>
                                    <p:set>
                                      <p:cBhvr override="childStyle">
                                        <p:cTn dur="1" fill="hold" display="0" masterRel="nextClick" afterEffect="1"/>
                                        <p:tgtEl>
                                          <p:spTgt spid="625669"/>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25667">
                                            <p:txEl>
                                              <p:pRg st="5" end="5"/>
                                            </p:txEl>
                                          </p:spTgt>
                                        </p:tgtEl>
                                        <p:attrNameLst>
                                          <p:attrName>style.visibility</p:attrName>
                                        </p:attrNameLst>
                                      </p:cBhvr>
                                      <p:to>
                                        <p:strVal val="visible"/>
                                      </p:to>
                                    </p:set>
                                    <p:animEffect transition="in" filter="randombar(horizontal)">
                                      <p:cBhvr>
                                        <p:cTn id="40" dur="500"/>
                                        <p:tgtEl>
                                          <p:spTgt spid="62566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25667">
                                            <p:txEl>
                                              <p:pRg st="6" end="6"/>
                                            </p:txEl>
                                          </p:spTgt>
                                        </p:tgtEl>
                                        <p:attrNameLst>
                                          <p:attrName>style.visibility</p:attrName>
                                        </p:attrNameLst>
                                      </p:cBhvr>
                                      <p:to>
                                        <p:strVal val="visible"/>
                                      </p:to>
                                    </p:set>
                                    <p:animEffect transition="in" filter="randombar(horizontal)">
                                      <p:cBhvr>
                                        <p:cTn id="45" dur="500"/>
                                        <p:tgtEl>
                                          <p:spTgt spid="625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8"/>
          <p:cNvSpPr>
            <a:spLocks noChangeAspect="1" noChangeArrowheads="1" noTextEdit="1"/>
          </p:cNvSpPr>
          <p:nvPr/>
        </p:nvSpPr>
        <p:spPr bwMode="auto">
          <a:xfrm>
            <a:off x="1336675" y="2362200"/>
            <a:ext cx="57673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p>
        </p:txBody>
      </p:sp>
      <p:pic>
        <p:nvPicPr>
          <p:cNvPr id="28674"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636838"/>
            <a:ext cx="5495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2"/>
          <p:cNvSpPr>
            <a:spLocks noGrp="1" noChangeArrowheads="1"/>
          </p:cNvSpPr>
          <p:nvPr>
            <p:ph type="body" idx="1"/>
          </p:nvPr>
        </p:nvSpPr>
        <p:spPr>
          <a:xfrm>
            <a:off x="457200" y="1600200"/>
            <a:ext cx="8229600" cy="892175"/>
          </a:xfrm>
          <a:noFill/>
        </p:spPr>
        <p:txBody>
          <a:bodyPr/>
          <a:lstStyle/>
          <a:p>
            <a:pPr eaLnBrk="1" hangingPunct="1"/>
            <a:r>
              <a:rPr lang="en-US" sz="2400" dirty="0">
                <a:latin typeface="Calibri" charset="0"/>
                <a:cs typeface="Calibri" charset="0"/>
              </a:rPr>
              <a:t>Penetration of an enclosure by a cable allowing direct entry (or exit) of external (internal) fields.</a:t>
            </a:r>
            <a:endParaRPr lang="fr-CH" sz="2400" dirty="0">
              <a:latin typeface="Calibri" charset="0"/>
              <a:cs typeface="Calibri" charset="0"/>
            </a:endParaRPr>
          </a:p>
          <a:p>
            <a:pPr eaLnBrk="1" hangingPunct="1"/>
            <a:endParaRPr lang="fr-CH" dirty="0">
              <a:latin typeface="Arial" charset="0"/>
            </a:endParaRPr>
          </a:p>
        </p:txBody>
      </p:sp>
      <p:sp>
        <p:nvSpPr>
          <p:cNvPr id="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Degradation</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body" idx="1"/>
          </p:nvPr>
        </p:nvSpPr>
        <p:spPr>
          <a:xfrm>
            <a:off x="457200" y="1600200"/>
            <a:ext cx="8229600" cy="892175"/>
          </a:xfrm>
          <a:noFill/>
        </p:spPr>
        <p:txBody>
          <a:bodyPr/>
          <a:lstStyle/>
          <a:p>
            <a:pPr eaLnBrk="1" hangingPunct="1">
              <a:lnSpc>
                <a:spcPct val="80000"/>
              </a:lnSpc>
            </a:pPr>
            <a:r>
              <a:rPr lang="en-US" sz="2400" dirty="0">
                <a:latin typeface="Calibri" charset="0"/>
                <a:cs typeface="Calibri" charset="0"/>
              </a:rPr>
              <a:t>Solution: Filtering of the cable at its entry/exit point or to use shielded cables whose shields are peripherally bonded to the product shield.</a:t>
            </a:r>
          </a:p>
        </p:txBody>
      </p:sp>
      <p:pic>
        <p:nvPicPr>
          <p:cNvPr id="3072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565400"/>
            <a:ext cx="473075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Degradation</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Eff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2595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7"/>
          <p:cNvSpPr>
            <a:spLocks noChangeArrowheads="1"/>
          </p:cNvSpPr>
          <p:nvPr/>
        </p:nvSpPr>
        <p:spPr bwMode="auto">
          <a:xfrm>
            <a:off x="2051050" y="5805488"/>
            <a:ext cx="5135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sz="1400">
                <a:latin typeface="Calibri" charset="0"/>
                <a:cs typeface="Calibri" charset="0"/>
              </a:rPr>
              <a:t>Observation: The magnetic field shielding effectiveness is very low at low frequencies.</a:t>
            </a:r>
            <a:endParaRPr lang="en-US" sz="2400">
              <a:latin typeface="Calibri" charset="0"/>
              <a:cs typeface="Calibri" charset="0"/>
            </a:endParaRPr>
          </a:p>
        </p:txBody>
      </p:sp>
      <p:sp>
        <p:nvSpPr>
          <p:cNvPr id="32771" name="Text Box 8"/>
          <p:cNvSpPr txBox="1">
            <a:spLocks noChangeArrowheads="1"/>
          </p:cNvSpPr>
          <p:nvPr/>
        </p:nvSpPr>
        <p:spPr bwMode="auto">
          <a:xfrm>
            <a:off x="5867400" y="4408488"/>
            <a:ext cx="9810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Electric field</a:t>
            </a:r>
          </a:p>
        </p:txBody>
      </p:sp>
      <p:sp>
        <p:nvSpPr>
          <p:cNvPr id="32772" name="Text Box 9"/>
          <p:cNvSpPr txBox="1">
            <a:spLocks noChangeArrowheads="1"/>
          </p:cNvSpPr>
          <p:nvPr/>
        </p:nvSpPr>
        <p:spPr bwMode="auto">
          <a:xfrm>
            <a:off x="5868988" y="4610100"/>
            <a:ext cx="1081087"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Magnetic field</a:t>
            </a:r>
          </a:p>
        </p:txBody>
      </p:sp>
      <p:sp>
        <p:nvSpPr>
          <p:cNvPr id="32773" name="Text Box 10"/>
          <p:cNvSpPr txBox="1">
            <a:spLocks noChangeArrowheads="1"/>
          </p:cNvSpPr>
          <p:nvPr/>
        </p:nvSpPr>
        <p:spPr bwMode="auto">
          <a:xfrm>
            <a:off x="5867400" y="4826000"/>
            <a:ext cx="884238"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Plane wave</a:t>
            </a:r>
          </a:p>
        </p:txBody>
      </p:sp>
      <p:sp>
        <p:nvSpPr>
          <p:cNvPr id="32774" name="Text Box 11"/>
          <p:cNvSpPr txBox="1">
            <a:spLocks noChangeArrowheads="1"/>
          </p:cNvSpPr>
          <p:nvPr/>
        </p:nvSpPr>
        <p:spPr bwMode="auto">
          <a:xfrm>
            <a:off x="4284663"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0.8 mm</a:t>
            </a:r>
          </a:p>
          <a:p>
            <a:r>
              <a:rPr lang="fr-CH" sz="1000">
                <a:latin typeface="Times New Roman" charset="0"/>
              </a:rPr>
              <a:t>thick</a:t>
            </a:r>
          </a:p>
        </p:txBody>
      </p:sp>
      <p:sp>
        <p:nvSpPr>
          <p:cNvPr id="32775" name="Text Box 12"/>
          <p:cNvSpPr txBox="1">
            <a:spLocks noChangeArrowheads="1"/>
          </p:cNvSpPr>
          <p:nvPr/>
        </p:nvSpPr>
        <p:spPr bwMode="auto">
          <a:xfrm>
            <a:off x="5435600"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0.8 mm</a:t>
            </a:r>
          </a:p>
          <a:p>
            <a:r>
              <a:rPr lang="fr-CH" sz="1000">
                <a:latin typeface="Times New Roman" charset="0"/>
              </a:rPr>
              <a:t>thick</a:t>
            </a:r>
          </a:p>
        </p:txBody>
      </p:sp>
      <p:sp>
        <p:nvSpPr>
          <p:cNvPr id="32776" name="Text Box 13"/>
          <p:cNvSpPr txBox="1">
            <a:spLocks noChangeArrowheads="1"/>
          </p:cNvSpPr>
          <p:nvPr/>
        </p:nvSpPr>
        <p:spPr bwMode="auto">
          <a:xfrm>
            <a:off x="6011863" y="2276475"/>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0.025 mm</a:t>
            </a:r>
          </a:p>
          <a:p>
            <a:r>
              <a:rPr lang="fr-CH" sz="1000">
                <a:latin typeface="Times New Roman" charset="0"/>
              </a:rPr>
              <a:t>thick</a:t>
            </a:r>
          </a:p>
        </p:txBody>
      </p:sp>
      <p:sp>
        <p:nvSpPr>
          <p:cNvPr id="32777" name="Text Box 14"/>
          <p:cNvSpPr txBox="1">
            <a:spLocks noChangeArrowheads="1"/>
          </p:cNvSpPr>
          <p:nvPr/>
        </p:nvSpPr>
        <p:spPr bwMode="auto">
          <a:xfrm>
            <a:off x="6516688" y="3716338"/>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0.025 mm</a:t>
            </a:r>
          </a:p>
          <a:p>
            <a:r>
              <a:rPr lang="fr-CH" sz="1000">
                <a:latin typeface="Times New Roman" charset="0"/>
              </a:rPr>
              <a:t>thick</a:t>
            </a:r>
          </a:p>
        </p:txBody>
      </p:sp>
      <p:sp>
        <p:nvSpPr>
          <p:cNvPr id="32778" name="Text Box 15"/>
          <p:cNvSpPr txBox="1">
            <a:spLocks noChangeArrowheads="1"/>
          </p:cNvSpPr>
          <p:nvPr/>
        </p:nvSpPr>
        <p:spPr bwMode="auto">
          <a:xfrm>
            <a:off x="2700338" y="3860800"/>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32779" name="Text Box 16"/>
          <p:cNvSpPr txBox="1">
            <a:spLocks noChangeArrowheads="1"/>
          </p:cNvSpPr>
          <p:nvPr/>
        </p:nvSpPr>
        <p:spPr bwMode="auto">
          <a:xfrm>
            <a:off x="2771775" y="4941888"/>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32780" name="Text Box 17"/>
          <p:cNvSpPr txBox="1">
            <a:spLocks noChangeArrowheads="1"/>
          </p:cNvSpPr>
          <p:nvPr/>
        </p:nvSpPr>
        <p:spPr bwMode="auto">
          <a:xfrm>
            <a:off x="2555875" y="33575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32781" name="Text Box 18"/>
          <p:cNvSpPr txBox="1">
            <a:spLocks noChangeArrowheads="1"/>
          </p:cNvSpPr>
          <p:nvPr/>
        </p:nvSpPr>
        <p:spPr bwMode="auto">
          <a:xfrm>
            <a:off x="2484438" y="44370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32782" name="Text Box 20"/>
          <p:cNvSpPr txBox="1">
            <a:spLocks noChangeArrowheads="1"/>
          </p:cNvSpPr>
          <p:nvPr/>
        </p:nvSpPr>
        <p:spPr bwMode="auto">
          <a:xfrm>
            <a:off x="2771775" y="2349500"/>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1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Materials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69" name="Rectangle 17"/>
          <p:cNvSpPr>
            <a:spLocks noGrp="1" noChangeArrowheads="1"/>
          </p:cNvSpPr>
          <p:nvPr>
            <p:ph type="body" idx="1"/>
          </p:nvPr>
        </p:nvSpPr>
        <p:spPr>
          <a:xfrm>
            <a:off x="684213" y="1341438"/>
            <a:ext cx="7772400" cy="5051425"/>
          </a:xfrm>
          <a:noFill/>
        </p:spPr>
        <p:txBody>
          <a:bodyPr/>
          <a:lstStyle/>
          <a:p>
            <a:pPr eaLnBrk="1" hangingPunct="1">
              <a:lnSpc>
                <a:spcPct val="90000"/>
              </a:lnSpc>
            </a:pPr>
            <a:r>
              <a:rPr lang="en-US" sz="2400" dirty="0">
                <a:latin typeface="Calibri" charset="0"/>
                <a:cs typeface="Calibri" charset="0"/>
              </a:rPr>
              <a:t>The shield materials are described by the following parameters:</a:t>
            </a:r>
          </a:p>
          <a:p>
            <a:pPr lvl="1" eaLnBrk="1" hangingPunct="1">
              <a:lnSpc>
                <a:spcPct val="90000"/>
              </a:lnSpc>
            </a:pPr>
            <a:r>
              <a:rPr lang="en-US" sz="2000" dirty="0">
                <a:latin typeface="Calibri" charset="0"/>
                <a:cs typeface="Calibri" charset="0"/>
              </a:rPr>
              <a:t>Electrical conductivity of the metal </a:t>
            </a:r>
            <a:r>
              <a:rPr lang="en-US" sz="2000" dirty="0" err="1">
                <a:latin typeface="Calibri" charset="0"/>
                <a:cs typeface="Calibri" charset="0"/>
              </a:rPr>
              <a:t>σ</a:t>
            </a:r>
            <a:endParaRPr lang="en-US" sz="2000" dirty="0">
              <a:latin typeface="Calibri" charset="0"/>
              <a:cs typeface="Calibri" charset="0"/>
            </a:endParaRPr>
          </a:p>
          <a:p>
            <a:pPr lvl="1" eaLnBrk="1" hangingPunct="1">
              <a:lnSpc>
                <a:spcPct val="90000"/>
              </a:lnSpc>
            </a:pPr>
            <a:r>
              <a:rPr lang="en-US" sz="2000" dirty="0">
                <a:latin typeface="Calibri" charset="0"/>
                <a:cs typeface="Calibri" charset="0"/>
              </a:rPr>
              <a:t>Magnetic permeability  μ = </a:t>
            </a:r>
            <a:r>
              <a:rPr lang="en-US" sz="2000" dirty="0" err="1">
                <a:latin typeface="Calibri" charset="0"/>
                <a:cs typeface="Calibri" charset="0"/>
              </a:rPr>
              <a:t>μ</a:t>
            </a:r>
            <a:r>
              <a:rPr lang="en-US" sz="2000" baseline="-25000" dirty="0" err="1">
                <a:latin typeface="Calibri" charset="0"/>
                <a:cs typeface="Calibri" charset="0"/>
              </a:rPr>
              <a:t>r</a:t>
            </a:r>
            <a:r>
              <a:rPr lang="en-US" sz="2000" dirty="0" err="1">
                <a:latin typeface="Calibri" charset="0"/>
                <a:cs typeface="Calibri" charset="0"/>
              </a:rPr>
              <a:t>μ</a:t>
            </a:r>
            <a:r>
              <a:rPr lang="en-US" sz="2000" baseline="-25000" dirty="0" err="1">
                <a:latin typeface="Calibri" charset="0"/>
                <a:cs typeface="Calibri" charset="0"/>
              </a:rPr>
              <a:t>o</a:t>
            </a:r>
            <a:endParaRPr lang="en-US" sz="2000" baseline="-25000" dirty="0">
              <a:latin typeface="Calibri" charset="0"/>
              <a:cs typeface="Calibri" charset="0"/>
            </a:endParaRPr>
          </a:p>
          <a:p>
            <a:pPr lvl="1" eaLnBrk="1" hangingPunct="1">
              <a:lnSpc>
                <a:spcPct val="90000"/>
              </a:lnSpc>
            </a:pPr>
            <a:r>
              <a:rPr lang="en-US" sz="2000" dirty="0">
                <a:latin typeface="Calibri" charset="0"/>
                <a:cs typeface="Calibri" charset="0"/>
              </a:rPr>
              <a:t>Frequency  </a:t>
            </a:r>
            <a:r>
              <a:rPr lang="en-US" sz="2000" i="1" dirty="0">
                <a:latin typeface="Calibri" charset="0"/>
                <a:cs typeface="Calibri" charset="0"/>
              </a:rPr>
              <a:t>f</a:t>
            </a:r>
            <a:r>
              <a:rPr lang="en-US" sz="2000" dirty="0">
                <a:latin typeface="Calibri" charset="0"/>
                <a:cs typeface="Calibri" charset="0"/>
              </a:rPr>
              <a:t> (or </a:t>
            </a:r>
            <a:r>
              <a:rPr lang="en-US" sz="2000" dirty="0" err="1">
                <a:latin typeface="Calibri" charset="0"/>
                <a:cs typeface="Calibri" charset="0"/>
              </a:rPr>
              <a:t>ω</a:t>
            </a:r>
            <a:r>
              <a:rPr lang="en-US" sz="2000" dirty="0">
                <a:latin typeface="Calibri" charset="0"/>
                <a:cs typeface="Calibri" charset="0"/>
              </a:rPr>
              <a:t> = 2πf)</a:t>
            </a:r>
          </a:p>
          <a:p>
            <a:pPr lvl="1" eaLnBrk="1" hangingPunct="1">
              <a:lnSpc>
                <a:spcPct val="90000"/>
              </a:lnSpc>
            </a:pPr>
            <a:r>
              <a:rPr lang="en-US" sz="2000" dirty="0">
                <a:latin typeface="Calibri" charset="0"/>
                <a:cs typeface="Calibri" charset="0"/>
              </a:rPr>
              <a:t>Material thickness  </a:t>
            </a:r>
            <a:r>
              <a:rPr lang="en-US" sz="2000" dirty="0" err="1">
                <a:latin typeface="Calibri" charset="0"/>
                <a:cs typeface="Calibri" charset="0"/>
              </a:rPr>
              <a:t>Δ</a:t>
            </a:r>
            <a:r>
              <a:rPr lang="en-US" sz="2000" dirty="0">
                <a:latin typeface="Calibri" charset="0"/>
                <a:cs typeface="Calibri" charset="0"/>
              </a:rPr>
              <a:t>, and</a:t>
            </a:r>
          </a:p>
          <a:p>
            <a:pPr lvl="1" eaLnBrk="1" hangingPunct="1">
              <a:lnSpc>
                <a:spcPct val="90000"/>
              </a:lnSpc>
            </a:pPr>
            <a:r>
              <a:rPr lang="en-US" sz="2000" dirty="0">
                <a:latin typeface="Calibri" charset="0"/>
                <a:cs typeface="Calibri" charset="0"/>
              </a:rPr>
              <a:t>Shape of shield</a:t>
            </a:r>
          </a:p>
          <a:p>
            <a:pPr eaLnBrk="1" hangingPunct="1">
              <a:lnSpc>
                <a:spcPct val="90000"/>
              </a:lnSpc>
            </a:pPr>
            <a:r>
              <a:rPr lang="en-US" sz="2400" dirty="0">
                <a:latin typeface="Calibri" charset="0"/>
                <a:cs typeface="Calibri" charset="0"/>
              </a:rPr>
              <a:t>The term </a:t>
            </a:r>
            <a:r>
              <a:rPr lang="ja-JP" altLang="en-US" sz="2400" dirty="0">
                <a:latin typeface="Calibri" charset="0"/>
                <a:cs typeface="Calibri" charset="0"/>
              </a:rPr>
              <a:t>“</a:t>
            </a:r>
            <a:r>
              <a:rPr lang="en-US" altLang="ja-JP" sz="2400" dirty="0">
                <a:latin typeface="Calibri" charset="0"/>
                <a:cs typeface="Calibri" charset="0"/>
              </a:rPr>
              <a:t>shielding</a:t>
            </a:r>
            <a:r>
              <a:rPr lang="ja-JP" altLang="en-US" sz="2400" dirty="0">
                <a:latin typeface="Calibri" charset="0"/>
                <a:cs typeface="Calibri" charset="0"/>
              </a:rPr>
              <a:t>”</a:t>
            </a:r>
            <a:r>
              <a:rPr lang="en-US" altLang="ja-JP" sz="2400" dirty="0">
                <a:latin typeface="Calibri" charset="0"/>
                <a:cs typeface="Calibri" charset="0"/>
              </a:rPr>
              <a:t> can be taken in many different contexts</a:t>
            </a:r>
          </a:p>
          <a:p>
            <a:pPr lvl="1" eaLnBrk="1" hangingPunct="1">
              <a:lnSpc>
                <a:spcPct val="90000"/>
              </a:lnSpc>
            </a:pPr>
            <a:r>
              <a:rPr lang="en-US" sz="2000" dirty="0">
                <a:latin typeface="Calibri" charset="0"/>
                <a:cs typeface="Calibri" charset="0"/>
              </a:rPr>
              <a:t>It can describe the attenuation of the E-fields, the H-fields, or even the power density in the fields due to the topological barrier</a:t>
            </a:r>
          </a:p>
          <a:p>
            <a:pPr lvl="1" eaLnBrk="1" hangingPunct="1">
              <a:lnSpc>
                <a:spcPct val="90000"/>
              </a:lnSpc>
            </a:pPr>
            <a:r>
              <a:rPr lang="en-US" sz="2000" dirty="0">
                <a:latin typeface="Calibri" charset="0"/>
                <a:cs typeface="Calibri" charset="0"/>
              </a:rPr>
              <a:t>It can involve static (DC), time harmonic, or transient EM fields</a:t>
            </a: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Materials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79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79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79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79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79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79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79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79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69"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395288" y="1096963"/>
            <a:ext cx="769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pPr>
            <a:r>
              <a:rPr lang="en-US" sz="2400">
                <a:latin typeface="Calibri" charset="0"/>
                <a:cs typeface="Calibri" charset="0"/>
              </a:rPr>
              <a:t>                   Relative </a:t>
            </a:r>
            <a:r>
              <a:rPr lang="en-US" sz="2400">
                <a:latin typeface="Calibri" charset="0"/>
                <a:cs typeface="Calibri" charset="0"/>
                <a:sym typeface="Symbol" charset="0"/>
              </a:rPr>
              <a:t>σ</a:t>
            </a:r>
            <a:r>
              <a:rPr lang="en-US" sz="2400" baseline="-25000">
                <a:latin typeface="Calibri" charset="0"/>
                <a:cs typeface="Calibri" charset="0"/>
                <a:sym typeface="Symbol" charset="0"/>
              </a:rPr>
              <a:t>r</a:t>
            </a:r>
            <a:r>
              <a:rPr lang="en-US" sz="2400">
                <a:latin typeface="Calibri" charset="0"/>
                <a:cs typeface="Calibri" charset="0"/>
                <a:sym typeface="Symbol" charset="0"/>
              </a:rPr>
              <a:t> and μ</a:t>
            </a:r>
            <a:r>
              <a:rPr lang="en-US" sz="2400" baseline="-25000">
                <a:latin typeface="Calibri" charset="0"/>
                <a:cs typeface="Calibri" charset="0"/>
                <a:sym typeface="Symbol" charset="0"/>
              </a:rPr>
              <a:t>r</a:t>
            </a:r>
            <a:r>
              <a:rPr lang="en-US" sz="2400">
                <a:latin typeface="Calibri" charset="0"/>
                <a:cs typeface="Calibri" charset="0"/>
                <a:sym typeface="Symbol" charset="0"/>
              </a:rPr>
              <a:t> of common material</a:t>
            </a:r>
          </a:p>
        </p:txBody>
      </p:sp>
      <p:pic>
        <p:nvPicPr>
          <p:cNvPr id="19460" name="Picture 6" descr="Thursday, March 20, 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706563"/>
            <a:ext cx="4567237" cy="4602162"/>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sp>
        <p:nvSpPr>
          <p:cNvPr id="640007" name="Text Box 7"/>
          <p:cNvSpPr txBox="1">
            <a:spLocks noChangeArrowheads="1"/>
          </p:cNvSpPr>
          <p:nvPr/>
        </p:nvSpPr>
        <p:spPr bwMode="auto">
          <a:xfrm>
            <a:off x="6186488" y="3459163"/>
            <a:ext cx="1981200" cy="1128712"/>
          </a:xfrm>
          <a:prstGeom prst="rect">
            <a:avLst/>
          </a:prstGeom>
          <a:solidFill>
            <a:srgbClr val="FFFF99"/>
          </a:solidFill>
          <a:ln w="28575">
            <a:solidFill>
              <a:srgbClr val="FF0066"/>
            </a:solidFill>
            <a:miter lim="800000"/>
            <a:headEnd/>
            <a:tailEnd/>
          </a:ln>
        </p:spPr>
        <p:txBody>
          <a:bodyPr t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latin typeface="Times New Roman" charset="0"/>
              </a:rPr>
              <a:t>Conductivity is relative to Copper, for which </a:t>
            </a:r>
          </a:p>
          <a:p>
            <a:pPr algn="ctr" eaLnBrk="1" hangingPunct="1">
              <a:spcBef>
                <a:spcPct val="50000"/>
              </a:spcBef>
            </a:pPr>
            <a:r>
              <a:rPr lang="en-US" sz="1600" b="1">
                <a:latin typeface="Symbol" charset="0"/>
              </a:rPr>
              <a:t>σ</a:t>
            </a:r>
            <a:r>
              <a:rPr lang="en-US" sz="1600" b="1">
                <a:latin typeface="Times New Roman" charset="0"/>
              </a:rPr>
              <a:t> = 5.82 x 10</a:t>
            </a:r>
            <a:r>
              <a:rPr lang="en-US" sz="1600" b="1" baseline="30000">
                <a:latin typeface="Times New Roman" charset="0"/>
              </a:rPr>
              <a:t>7</a:t>
            </a:r>
            <a:r>
              <a:rPr lang="en-US" sz="1600" b="1">
                <a:latin typeface="Times New Roman" charset="0"/>
              </a:rPr>
              <a:t> S/m</a:t>
            </a: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Typical Parameters for Shielding Materials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7" name="Rectangle 3"/>
          <p:cNvSpPr>
            <a:spLocks noChangeArrowheads="1"/>
          </p:cNvSpPr>
          <p:nvPr/>
        </p:nvSpPr>
        <p:spPr bwMode="auto">
          <a:xfrm>
            <a:off x="688975" y="1292225"/>
            <a:ext cx="7772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FontTx/>
              <a:buChar char="•"/>
            </a:pPr>
            <a:r>
              <a:rPr lang="en-US" sz="2400">
                <a:latin typeface="Calibri" charset="0"/>
                <a:cs typeface="Calibri" charset="0"/>
              </a:rPr>
              <a:t>At DC, the E and H-fields decouple</a:t>
            </a:r>
          </a:p>
          <a:p>
            <a:pPr marL="742950" lvl="1" indent="-285750" eaLnBrk="1" hangingPunct="1">
              <a:spcBef>
                <a:spcPct val="20000"/>
              </a:spcBef>
              <a:buClr>
                <a:schemeClr val="accent2"/>
              </a:buClr>
              <a:buFontTx/>
              <a:buChar char="–"/>
            </a:pPr>
            <a:r>
              <a:rPr lang="en-US" sz="2000">
                <a:latin typeface="Calibri" charset="0"/>
                <a:cs typeface="Calibri" charset="0"/>
              </a:rPr>
              <a:t>This results in two separate and independent shielding problems to consider</a:t>
            </a:r>
          </a:p>
          <a:p>
            <a:pPr marL="342900" indent="-342900" eaLnBrk="1" hangingPunct="1">
              <a:spcBef>
                <a:spcPct val="20000"/>
              </a:spcBef>
              <a:buClr>
                <a:schemeClr val="accent2"/>
              </a:buClr>
              <a:buFontTx/>
              <a:buChar char="•"/>
            </a:pPr>
            <a:r>
              <a:rPr lang="en-US" sz="2400">
                <a:latin typeface="Calibri" charset="0"/>
                <a:cs typeface="Calibri" charset="0"/>
              </a:rPr>
              <a:t>Electrostatic shielding is easy to accomplish</a:t>
            </a:r>
          </a:p>
          <a:p>
            <a:pPr marL="742950" lvl="1" indent="-285750" eaLnBrk="1" hangingPunct="1">
              <a:spcBef>
                <a:spcPct val="20000"/>
              </a:spcBef>
              <a:buClr>
                <a:schemeClr val="accent2"/>
              </a:buClr>
              <a:buFontTx/>
              <a:buChar char="–"/>
            </a:pPr>
            <a:r>
              <a:rPr lang="en-US" sz="2000">
                <a:latin typeface="Calibri" charset="0"/>
                <a:cs typeface="Calibri" charset="0"/>
              </a:rPr>
              <a:t>By surrounding the region with a good electrical conductor</a:t>
            </a:r>
          </a:p>
          <a:p>
            <a:pPr marL="742950" lvl="1" indent="-285750" eaLnBrk="1" hangingPunct="1">
              <a:spcBef>
                <a:spcPct val="20000"/>
              </a:spcBef>
              <a:buClr>
                <a:schemeClr val="accent2"/>
              </a:buClr>
              <a:buFontTx/>
              <a:buChar char="–"/>
            </a:pPr>
            <a:r>
              <a:rPr lang="en-US" sz="2000">
                <a:latin typeface="Calibri" charset="0"/>
                <a:cs typeface="Calibri" charset="0"/>
              </a:rPr>
              <a:t>Charges move freely and tend to cancel the internal E-field</a:t>
            </a:r>
          </a:p>
        </p:txBody>
      </p:sp>
      <p:graphicFrame>
        <p:nvGraphicFramePr>
          <p:cNvPr id="646148" name="Object 4"/>
          <p:cNvGraphicFramePr>
            <a:graphicFrameLocks noChangeAspect="1"/>
          </p:cNvGraphicFramePr>
          <p:nvPr/>
        </p:nvGraphicFramePr>
        <p:xfrm>
          <a:off x="3227388" y="3638550"/>
          <a:ext cx="2784475" cy="2614613"/>
        </p:xfrm>
        <a:graphic>
          <a:graphicData uri="http://schemas.openxmlformats.org/presentationml/2006/ole">
            <mc:AlternateContent xmlns:mc="http://schemas.openxmlformats.org/markup-compatibility/2006">
              <mc:Choice xmlns:v="urn:schemas-microsoft-com:vml" Requires="v">
                <p:oleObj spid="_x0000_s38924" name="Picture" r:id="rId4" imgW="2080260" imgH="1952244" progId="Word.Picture.8">
                  <p:embed/>
                </p:oleObj>
              </mc:Choice>
              <mc:Fallback>
                <p:oleObj name="Picture" r:id="rId4" imgW="2080260" imgH="1952244"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388" y="3638550"/>
                        <a:ext cx="2784475" cy="2614613"/>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Electrostatic Field Shielding</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6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61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614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Eff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2595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8"/>
          <p:cNvSpPr txBox="1">
            <a:spLocks noChangeArrowheads="1"/>
          </p:cNvSpPr>
          <p:nvPr/>
        </p:nvSpPr>
        <p:spPr bwMode="auto">
          <a:xfrm>
            <a:off x="5867400" y="4408488"/>
            <a:ext cx="9810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Electric field</a:t>
            </a:r>
          </a:p>
        </p:txBody>
      </p:sp>
      <p:sp>
        <p:nvSpPr>
          <p:cNvPr id="40963" name="Text Box 9"/>
          <p:cNvSpPr txBox="1">
            <a:spLocks noChangeArrowheads="1"/>
          </p:cNvSpPr>
          <p:nvPr/>
        </p:nvSpPr>
        <p:spPr bwMode="auto">
          <a:xfrm>
            <a:off x="5868988" y="4610100"/>
            <a:ext cx="1081087"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Magnetic field</a:t>
            </a:r>
          </a:p>
        </p:txBody>
      </p:sp>
      <p:sp>
        <p:nvSpPr>
          <p:cNvPr id="40964" name="Text Box 10"/>
          <p:cNvSpPr txBox="1">
            <a:spLocks noChangeArrowheads="1"/>
          </p:cNvSpPr>
          <p:nvPr/>
        </p:nvSpPr>
        <p:spPr bwMode="auto">
          <a:xfrm>
            <a:off x="5867400" y="4826000"/>
            <a:ext cx="884238"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Plane wave</a:t>
            </a:r>
          </a:p>
        </p:txBody>
      </p:sp>
      <p:sp>
        <p:nvSpPr>
          <p:cNvPr id="40965" name="Text Box 11"/>
          <p:cNvSpPr txBox="1">
            <a:spLocks noChangeArrowheads="1"/>
          </p:cNvSpPr>
          <p:nvPr/>
        </p:nvSpPr>
        <p:spPr bwMode="auto">
          <a:xfrm>
            <a:off x="4284663"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0.8 mm</a:t>
            </a:r>
          </a:p>
          <a:p>
            <a:r>
              <a:rPr lang="fr-CH" sz="1000">
                <a:latin typeface="Times New Roman" charset="0"/>
              </a:rPr>
              <a:t>thick</a:t>
            </a:r>
          </a:p>
        </p:txBody>
      </p:sp>
      <p:sp>
        <p:nvSpPr>
          <p:cNvPr id="40966" name="Text Box 12"/>
          <p:cNvSpPr txBox="1">
            <a:spLocks noChangeArrowheads="1"/>
          </p:cNvSpPr>
          <p:nvPr/>
        </p:nvSpPr>
        <p:spPr bwMode="auto">
          <a:xfrm>
            <a:off x="5435600"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0.8 mm</a:t>
            </a:r>
          </a:p>
          <a:p>
            <a:r>
              <a:rPr lang="fr-CH" sz="1000">
                <a:latin typeface="Times New Roman" charset="0"/>
              </a:rPr>
              <a:t>thick</a:t>
            </a:r>
          </a:p>
        </p:txBody>
      </p:sp>
      <p:sp>
        <p:nvSpPr>
          <p:cNvPr id="40967" name="Text Box 13"/>
          <p:cNvSpPr txBox="1">
            <a:spLocks noChangeArrowheads="1"/>
          </p:cNvSpPr>
          <p:nvPr/>
        </p:nvSpPr>
        <p:spPr bwMode="auto">
          <a:xfrm>
            <a:off x="6011863" y="2276475"/>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0.025 mm</a:t>
            </a:r>
          </a:p>
          <a:p>
            <a:r>
              <a:rPr lang="fr-CH" sz="1000">
                <a:latin typeface="Times New Roman" charset="0"/>
              </a:rPr>
              <a:t>thick</a:t>
            </a:r>
          </a:p>
        </p:txBody>
      </p:sp>
      <p:sp>
        <p:nvSpPr>
          <p:cNvPr id="40968" name="Text Box 14"/>
          <p:cNvSpPr txBox="1">
            <a:spLocks noChangeArrowheads="1"/>
          </p:cNvSpPr>
          <p:nvPr/>
        </p:nvSpPr>
        <p:spPr bwMode="auto">
          <a:xfrm>
            <a:off x="6516688" y="3716338"/>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0.025 mm</a:t>
            </a:r>
          </a:p>
          <a:p>
            <a:r>
              <a:rPr lang="fr-CH" sz="1000">
                <a:latin typeface="Times New Roman" charset="0"/>
              </a:rPr>
              <a:t>thick</a:t>
            </a:r>
          </a:p>
        </p:txBody>
      </p:sp>
      <p:sp>
        <p:nvSpPr>
          <p:cNvPr id="40969" name="Text Box 15"/>
          <p:cNvSpPr txBox="1">
            <a:spLocks noChangeArrowheads="1"/>
          </p:cNvSpPr>
          <p:nvPr/>
        </p:nvSpPr>
        <p:spPr bwMode="auto">
          <a:xfrm>
            <a:off x="2700338" y="3860800"/>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40970" name="Text Box 16"/>
          <p:cNvSpPr txBox="1">
            <a:spLocks noChangeArrowheads="1"/>
          </p:cNvSpPr>
          <p:nvPr/>
        </p:nvSpPr>
        <p:spPr bwMode="auto">
          <a:xfrm>
            <a:off x="2771775" y="4941888"/>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40971" name="Text Box 17"/>
          <p:cNvSpPr txBox="1">
            <a:spLocks noChangeArrowheads="1"/>
          </p:cNvSpPr>
          <p:nvPr/>
        </p:nvSpPr>
        <p:spPr bwMode="auto">
          <a:xfrm>
            <a:off x="2555875" y="33575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40972" name="Text Box 18"/>
          <p:cNvSpPr txBox="1">
            <a:spLocks noChangeArrowheads="1"/>
          </p:cNvSpPr>
          <p:nvPr/>
        </p:nvSpPr>
        <p:spPr bwMode="auto">
          <a:xfrm>
            <a:off x="2484438" y="44370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40973" name="Text Box 20"/>
          <p:cNvSpPr txBox="1">
            <a:spLocks noChangeArrowheads="1"/>
          </p:cNvSpPr>
          <p:nvPr/>
        </p:nvSpPr>
        <p:spPr bwMode="auto">
          <a:xfrm>
            <a:off x="2771775" y="2349500"/>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1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Materials</a:t>
            </a:r>
          </a:p>
        </p:txBody>
      </p:sp>
      <p:sp>
        <p:nvSpPr>
          <p:cNvPr id="40975" name="TextBox 2"/>
          <p:cNvSpPr txBox="1">
            <a:spLocks noChangeArrowheads="1"/>
          </p:cNvSpPr>
          <p:nvPr/>
        </p:nvSpPr>
        <p:spPr bwMode="auto">
          <a:xfrm>
            <a:off x="0" y="1484313"/>
            <a:ext cx="1692275" cy="831850"/>
          </a:xfrm>
          <a:prstGeom prst="rect">
            <a:avLst/>
          </a:prstGeom>
          <a:solidFill>
            <a:srgbClr val="FFFF00"/>
          </a:solidFill>
          <a:ln w="9525">
            <a:solidFill>
              <a:srgbClr val="FF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latin typeface="Calibri" charset="0"/>
                <a:cs typeface="Calibri" charset="0"/>
              </a:rPr>
              <a:t>That is the reason for very high SE at low frequencies</a:t>
            </a:r>
          </a:p>
        </p:txBody>
      </p:sp>
      <p:sp>
        <p:nvSpPr>
          <p:cNvPr id="40976" name="Oval 3"/>
          <p:cNvSpPr>
            <a:spLocks noChangeArrowheads="1"/>
          </p:cNvSpPr>
          <p:nvPr/>
        </p:nvSpPr>
        <p:spPr bwMode="auto">
          <a:xfrm>
            <a:off x="1692275" y="1628775"/>
            <a:ext cx="1655763" cy="863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p:cNvSpPr>
            <a:spLocks noGrp="1" noChangeArrowheads="1"/>
          </p:cNvSpPr>
          <p:nvPr>
            <p:ph type="body" idx="1"/>
          </p:nvPr>
        </p:nvSpPr>
        <p:spPr/>
        <p:txBody>
          <a:bodyPr/>
          <a:lstStyle/>
          <a:p>
            <a:pPr eaLnBrk="1" hangingPunct="1"/>
            <a:r>
              <a:rPr lang="en-US" sz="2000">
                <a:latin typeface="Calibri" charset="0"/>
                <a:cs typeface="Calibri" charset="0"/>
              </a:rPr>
              <a:t>The term shield usually refers to a metallic enclosure that completely encloses an electronic product or a portion of that product.</a:t>
            </a:r>
          </a:p>
          <a:p>
            <a:pPr eaLnBrk="1" hangingPunct="1"/>
            <a:r>
              <a:rPr lang="en-US" sz="2000">
                <a:latin typeface="Calibri" charset="0"/>
                <a:cs typeface="Calibri" charset="0"/>
              </a:rPr>
              <a:t>There are two purposes of a shield:</a:t>
            </a:r>
          </a:p>
          <a:p>
            <a:pPr eaLnBrk="1" hangingPunct="1"/>
            <a:endParaRPr lang="en-US" sz="2000">
              <a:latin typeface="Calibri" charset="0"/>
              <a:cs typeface="Calibri" charset="0"/>
            </a:endParaRPr>
          </a:p>
          <a:p>
            <a:pPr eaLnBrk="1" hangingPunct="1"/>
            <a:endParaRPr lang="en-US" sz="2000">
              <a:latin typeface="Calibri" charset="0"/>
              <a:cs typeface="Calibri" charset="0"/>
            </a:endParaRPr>
          </a:p>
          <a:p>
            <a:pPr eaLnBrk="1" hangingPunct="1"/>
            <a:endParaRPr lang="en-US" sz="2000">
              <a:latin typeface="Calibri" charset="0"/>
              <a:cs typeface="Calibri" charset="0"/>
            </a:endParaRPr>
          </a:p>
          <a:p>
            <a:pPr eaLnBrk="1" hangingPunct="1"/>
            <a:endParaRPr lang="en-US" sz="2000">
              <a:latin typeface="Calibri" charset="0"/>
              <a:cs typeface="Calibri" charset="0"/>
            </a:endParaRPr>
          </a:p>
          <a:p>
            <a:pPr eaLnBrk="1" hangingPunct="1"/>
            <a:endParaRPr lang="en-US" sz="2000">
              <a:latin typeface="Calibri" charset="0"/>
              <a:cs typeface="Calibri" charset="0"/>
            </a:endParaRPr>
          </a:p>
          <a:p>
            <a:pPr eaLnBrk="1" hangingPunct="1"/>
            <a:endParaRPr lang="en-US" sz="2000">
              <a:latin typeface="Calibri" charset="0"/>
              <a:cs typeface="Calibri" charset="0"/>
            </a:endParaRPr>
          </a:p>
          <a:p>
            <a:pPr eaLnBrk="1" hangingPunct="1">
              <a:buFontTx/>
              <a:buNone/>
            </a:pPr>
            <a:r>
              <a:rPr lang="en-US" sz="2000">
                <a:latin typeface="Calibri" charset="0"/>
                <a:cs typeface="Calibri" charset="0"/>
              </a:rPr>
              <a:t>	</a:t>
            </a:r>
          </a:p>
          <a:p>
            <a:pPr eaLnBrk="1" hangingPunct="1">
              <a:buFontTx/>
              <a:buNone/>
            </a:pPr>
            <a:r>
              <a:rPr lang="en-US" sz="2000">
                <a:latin typeface="Calibri" charset="0"/>
                <a:cs typeface="Calibri" charset="0"/>
              </a:rPr>
              <a:t>1. 	To prevent the emissions of the EM emissions of the electronics of the product from radiating outside the boundaries of the product.</a:t>
            </a:r>
          </a:p>
          <a:p>
            <a:pPr lvl="1" eaLnBrk="1" hangingPunct="1"/>
            <a:endParaRPr lang="en-US" sz="1800">
              <a:latin typeface="Calibri" charset="0"/>
              <a:cs typeface="Calibri" charset="0"/>
            </a:endParaRPr>
          </a:p>
          <a:p>
            <a:pPr eaLnBrk="1" hangingPunct="1"/>
            <a:endParaRPr lang="en-US" sz="2000">
              <a:solidFill>
                <a:srgbClr val="808080"/>
              </a:solidFill>
              <a:latin typeface="Arial" charset="0"/>
            </a:endParaRPr>
          </a:p>
          <a:p>
            <a:pPr eaLnBrk="1" hangingPunct="1">
              <a:buFontTx/>
              <a:buNone/>
            </a:pPr>
            <a:endParaRPr lang="fr-CH" sz="2000">
              <a:latin typeface="Arial" charset="0"/>
            </a:endParaRPr>
          </a:p>
          <a:p>
            <a:pPr eaLnBrk="1" hangingPunct="1">
              <a:buFontTx/>
              <a:buNone/>
            </a:pPr>
            <a:endParaRPr lang="fr-CH" sz="2000">
              <a:latin typeface="Arial" charset="0"/>
            </a:endParaRPr>
          </a:p>
          <a:p>
            <a:pPr eaLnBrk="1" hangingPunct="1">
              <a:buFontTx/>
              <a:buNone/>
            </a:pPr>
            <a:endParaRPr lang="en-US" sz="2000">
              <a:latin typeface="Arial" charset="0"/>
            </a:endParaRPr>
          </a:p>
        </p:txBody>
      </p:sp>
      <p:graphicFrame>
        <p:nvGraphicFramePr>
          <p:cNvPr id="6146" name="Object 4"/>
          <p:cNvGraphicFramePr>
            <a:graphicFrameLocks noChangeAspect="1"/>
          </p:cNvGraphicFramePr>
          <p:nvPr/>
        </p:nvGraphicFramePr>
        <p:xfrm>
          <a:off x="2484438" y="2852738"/>
          <a:ext cx="3754437" cy="2209800"/>
        </p:xfrm>
        <a:graphic>
          <a:graphicData uri="http://schemas.openxmlformats.org/presentationml/2006/ole">
            <mc:AlternateContent xmlns:mc="http://schemas.openxmlformats.org/markup-compatibility/2006">
              <mc:Choice xmlns:v="urn:schemas-microsoft-com:vml" Requires="v">
                <p:oleObj spid="_x0000_s6156" name="Picture" r:id="rId4" imgW="3048000" imgH="1657350" progId="Word.Picture.8">
                  <p:embed/>
                </p:oleObj>
              </mc:Choice>
              <mc:Fallback>
                <p:oleObj name="Picture" r:id="rId4" imgW="3048000" imgH="165735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852738"/>
                        <a:ext cx="37544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Purposes of Shielding</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4" name="Rectangle 6"/>
          <p:cNvSpPr>
            <a:spLocks noGrp="1" noChangeArrowheads="1"/>
          </p:cNvSpPr>
          <p:nvPr>
            <p:ph type="body" idx="1"/>
          </p:nvPr>
        </p:nvSpPr>
        <p:spPr>
          <a:xfrm>
            <a:off x="688975" y="1292225"/>
            <a:ext cx="7772400" cy="4494213"/>
          </a:xfrm>
          <a:noFill/>
        </p:spPr>
        <p:txBody>
          <a:bodyPr/>
          <a:lstStyle/>
          <a:p>
            <a:pPr eaLnBrk="1" hangingPunct="1"/>
            <a:r>
              <a:rPr lang="en-US" sz="2400" dirty="0">
                <a:latin typeface="Arial" charset="0"/>
              </a:rPr>
              <a:t>The internal electrostatic field is determined by field penetration through apertures or shield imperfections</a:t>
            </a:r>
          </a:p>
          <a:p>
            <a:pPr eaLnBrk="1" hangingPunct="1"/>
            <a:r>
              <a:rPr lang="en-US" sz="2400" dirty="0">
                <a:latin typeface="Arial" charset="0"/>
              </a:rPr>
              <a:t>Thus, for static E-fields, it is not the thickness of the shield that is important, but the </a:t>
            </a:r>
            <a:r>
              <a:rPr lang="ja-JP" altLang="en-US" sz="2400" dirty="0">
                <a:latin typeface="Arial" charset="0"/>
              </a:rPr>
              <a:t>“</a:t>
            </a:r>
            <a:r>
              <a:rPr lang="en-US" altLang="ja-JP" sz="2400" dirty="0">
                <a:latin typeface="Arial" charset="0"/>
              </a:rPr>
              <a:t>optical coverage</a:t>
            </a:r>
            <a:r>
              <a:rPr lang="ja-JP" altLang="en-US" sz="2400" dirty="0">
                <a:latin typeface="Arial" charset="0"/>
              </a:rPr>
              <a:t>”</a:t>
            </a:r>
            <a:r>
              <a:rPr lang="en-US" altLang="ja-JP" sz="2400" dirty="0">
                <a:latin typeface="Arial" charset="0"/>
              </a:rPr>
              <a:t> or number of holes that determines the shielding</a:t>
            </a:r>
            <a:endParaRPr lang="en-US" sz="2400" dirty="0">
              <a:latin typeface="Arial" charset="0"/>
            </a:endParaRPr>
          </a:p>
        </p:txBody>
      </p:sp>
      <p:graphicFrame>
        <p:nvGraphicFramePr>
          <p:cNvPr id="642055" name="Object 7"/>
          <p:cNvGraphicFramePr>
            <a:graphicFrameLocks noChangeAspect="1"/>
          </p:cNvGraphicFramePr>
          <p:nvPr/>
        </p:nvGraphicFramePr>
        <p:xfrm>
          <a:off x="1676400" y="3505200"/>
          <a:ext cx="6429375" cy="2552700"/>
        </p:xfrm>
        <a:graphic>
          <a:graphicData uri="http://schemas.openxmlformats.org/presentationml/2006/ole">
            <mc:AlternateContent xmlns:mc="http://schemas.openxmlformats.org/markup-compatibility/2006">
              <mc:Choice xmlns:v="urn:schemas-microsoft-com:vml" Requires="v">
                <p:oleObj spid="_x0000_s43020" name="Picture" r:id="rId4" imgW="2590800" imgH="1028700" progId="Word.Picture.8">
                  <p:embed/>
                </p:oleObj>
              </mc:Choice>
              <mc:Fallback>
                <p:oleObj name="Picture" r:id="rId4" imgW="2590800" imgH="10287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505200"/>
                        <a:ext cx="6429375" cy="255270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Electrostatic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20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20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20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8" name="Rectangle 6"/>
          <p:cNvSpPr>
            <a:spLocks noChangeArrowheads="1"/>
          </p:cNvSpPr>
          <p:nvPr/>
        </p:nvSpPr>
        <p:spPr bwMode="auto">
          <a:xfrm>
            <a:off x="688975" y="1292225"/>
            <a:ext cx="7772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FontTx/>
              <a:buChar char="•"/>
            </a:pPr>
            <a:r>
              <a:rPr lang="en-US" sz="2400">
                <a:latin typeface="Calibri" charset="0"/>
                <a:cs typeface="Calibri" charset="0"/>
              </a:rPr>
              <a:t>The shielding will be impaired in a certain volume around the hole</a:t>
            </a:r>
          </a:p>
          <a:p>
            <a:pPr marL="742950" lvl="1" indent="-285750" eaLnBrk="1" hangingPunct="1">
              <a:spcBef>
                <a:spcPct val="20000"/>
              </a:spcBef>
              <a:buClr>
                <a:schemeClr val="accent2"/>
              </a:buClr>
              <a:buFontTx/>
              <a:buChar char="–"/>
            </a:pPr>
            <a:r>
              <a:rPr lang="en-US" sz="2000">
                <a:latin typeface="Calibri" charset="0"/>
                <a:cs typeface="Calibri" charset="0"/>
              </a:rPr>
              <a:t>but at a distance larger than several hole diameters, the field weakens by the cube of the distance</a:t>
            </a:r>
          </a:p>
          <a:p>
            <a:pPr marL="342900" indent="-342900" eaLnBrk="1" hangingPunct="1">
              <a:spcBef>
                <a:spcPct val="20000"/>
              </a:spcBef>
              <a:buClr>
                <a:schemeClr val="accent2"/>
              </a:buClr>
              <a:buFontTx/>
              <a:buChar char="•"/>
            </a:pPr>
            <a:r>
              <a:rPr lang="en-US" sz="2400">
                <a:latin typeface="Calibri" charset="0"/>
                <a:cs typeface="Calibri" charset="0"/>
              </a:rPr>
              <a:t> At a large distance </a:t>
            </a:r>
            <a:r>
              <a:rPr lang="en-US" sz="2400" i="1">
                <a:latin typeface="Calibri" charset="0"/>
                <a:cs typeface="Calibri" charset="0"/>
              </a:rPr>
              <a:t>r</a:t>
            </a:r>
            <a:r>
              <a:rPr lang="en-US" sz="2400">
                <a:latin typeface="Calibri" charset="0"/>
                <a:cs typeface="Calibri" charset="0"/>
              </a:rPr>
              <a:t> from a circular hole with a diameter of </a:t>
            </a:r>
            <a:r>
              <a:rPr lang="en-US" sz="2400" i="1">
                <a:latin typeface="Calibri" charset="0"/>
                <a:cs typeface="Calibri" charset="0"/>
              </a:rPr>
              <a:t>d</a:t>
            </a:r>
            <a:r>
              <a:rPr lang="en-US" sz="2400">
                <a:latin typeface="Calibri" charset="0"/>
                <a:cs typeface="Calibri" charset="0"/>
              </a:rPr>
              <a:t>, the E-field magnitude is given as</a:t>
            </a:r>
          </a:p>
          <a:p>
            <a:pPr marL="742950" lvl="1" indent="-285750" eaLnBrk="1" hangingPunct="1">
              <a:spcBef>
                <a:spcPct val="20000"/>
              </a:spcBef>
              <a:buClr>
                <a:schemeClr val="accent2"/>
              </a:buClr>
              <a:buFontTx/>
              <a:buChar char="–"/>
            </a:pPr>
            <a:endParaRPr lang="en-US" sz="2000" i="1">
              <a:latin typeface="Calibri" charset="0"/>
              <a:cs typeface="Calibri" charset="0"/>
            </a:endParaRPr>
          </a:p>
          <a:p>
            <a:pPr marL="742950" lvl="1" indent="-285750" eaLnBrk="1" hangingPunct="1">
              <a:spcBef>
                <a:spcPct val="20000"/>
              </a:spcBef>
              <a:buClr>
                <a:schemeClr val="accent2"/>
              </a:buClr>
              <a:buFontTx/>
              <a:buChar char="–"/>
            </a:pPr>
            <a:endParaRPr lang="en-US" sz="2000" i="1">
              <a:latin typeface="Calibri" charset="0"/>
              <a:cs typeface="Calibri" charset="0"/>
            </a:endParaRPr>
          </a:p>
          <a:p>
            <a:pPr marL="742950" lvl="1" indent="-285750" eaLnBrk="1" hangingPunct="1">
              <a:spcBef>
                <a:spcPct val="20000"/>
              </a:spcBef>
              <a:buClr>
                <a:schemeClr val="accent2"/>
              </a:buClr>
              <a:buFontTx/>
              <a:buChar char="–"/>
            </a:pPr>
            <a:r>
              <a:rPr lang="en-US" sz="2000" i="1">
                <a:latin typeface="Calibri" charset="0"/>
                <a:cs typeface="Calibri" charset="0"/>
              </a:rPr>
              <a:t>E</a:t>
            </a:r>
            <a:r>
              <a:rPr lang="en-US" sz="2000" i="1" baseline="-25000">
                <a:latin typeface="Calibri" charset="0"/>
                <a:cs typeface="Calibri" charset="0"/>
              </a:rPr>
              <a:t>o</a:t>
            </a:r>
            <a:r>
              <a:rPr lang="en-US" sz="2000">
                <a:latin typeface="Calibri" charset="0"/>
                <a:cs typeface="Calibri" charset="0"/>
              </a:rPr>
              <a:t> is the strength of the unperturbed, or incident, normal E-field component. </a:t>
            </a:r>
          </a:p>
          <a:p>
            <a:pPr marL="342900" indent="-342900" eaLnBrk="1" hangingPunct="1">
              <a:spcBef>
                <a:spcPct val="20000"/>
              </a:spcBef>
              <a:buClr>
                <a:schemeClr val="accent2"/>
              </a:buClr>
              <a:buFontTx/>
              <a:buChar char="•"/>
            </a:pPr>
            <a:r>
              <a:rPr lang="en-US" sz="2400">
                <a:latin typeface="Calibri" charset="0"/>
                <a:cs typeface="Calibri" charset="0"/>
              </a:rPr>
              <a:t>This equation implies that the field attenuation is more than 40 dB at a distance of only two hole diameters</a:t>
            </a:r>
          </a:p>
        </p:txBody>
      </p:sp>
      <p:graphicFrame>
        <p:nvGraphicFramePr>
          <p:cNvPr id="648199" name="Object 7"/>
          <p:cNvGraphicFramePr>
            <a:graphicFrameLocks noChangeAspect="1"/>
          </p:cNvGraphicFramePr>
          <p:nvPr/>
        </p:nvGraphicFramePr>
        <p:xfrm>
          <a:off x="3670300" y="3517900"/>
          <a:ext cx="1566863" cy="827088"/>
        </p:xfrm>
        <a:graphic>
          <a:graphicData uri="http://schemas.openxmlformats.org/presentationml/2006/ole">
            <mc:AlternateContent xmlns:mc="http://schemas.openxmlformats.org/markup-compatibility/2006">
              <mc:Choice xmlns:v="urn:schemas-microsoft-com:vml" Requires="v">
                <p:oleObj spid="_x0000_s45079" name="Equation" r:id="rId4" imgW="889000" imgH="469900" progId="Equation.3">
                  <p:embed/>
                </p:oleObj>
              </mc:Choice>
              <mc:Fallback>
                <p:oleObj name="Equation" r:id="rId4" imgW="889000" imgH="4699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0" y="3517900"/>
                        <a:ext cx="1566863"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8"/>
          <p:cNvGrpSpPr>
            <a:grpSpLocks/>
          </p:cNvGrpSpPr>
          <p:nvPr/>
        </p:nvGrpSpPr>
        <p:grpSpPr bwMode="auto">
          <a:xfrm>
            <a:off x="1981200" y="1295400"/>
            <a:ext cx="5181600" cy="3414713"/>
            <a:chOff x="1248" y="816"/>
            <a:chExt cx="3264" cy="2151"/>
          </a:xfrm>
        </p:grpSpPr>
        <p:graphicFrame>
          <p:nvGraphicFramePr>
            <p:cNvPr id="45061" name="Object 9"/>
            <p:cNvGraphicFramePr>
              <a:graphicFrameLocks noChangeAspect="1"/>
            </p:cNvGraphicFramePr>
            <p:nvPr/>
          </p:nvGraphicFramePr>
          <p:xfrm>
            <a:off x="1248" y="816"/>
            <a:ext cx="3264" cy="2151"/>
          </p:xfrm>
          <a:graphic>
            <a:graphicData uri="http://schemas.openxmlformats.org/presentationml/2006/ole">
              <mc:AlternateContent xmlns:mc="http://schemas.openxmlformats.org/markup-compatibility/2006">
                <mc:Choice xmlns:v="urn:schemas-microsoft-com:vml" Requires="v">
                  <p:oleObj spid="_x0000_s45080" name="Mathcad" r:id="rId6" imgW="3743325" imgH="2466975" progId="Mathcad">
                    <p:embed/>
                  </p:oleObj>
                </mc:Choice>
                <mc:Fallback>
                  <p:oleObj name="Mathcad" r:id="rId6" imgW="3743325" imgH="2466975" progId="Mathca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 y="816"/>
                          <a:ext cx="3264" cy="2151"/>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45062" name="Oval 10"/>
            <p:cNvSpPr>
              <a:spLocks noChangeArrowheads="1"/>
            </p:cNvSpPr>
            <p:nvPr/>
          </p:nvSpPr>
          <p:spPr bwMode="auto">
            <a:xfrm>
              <a:off x="1440" y="1968"/>
              <a:ext cx="768" cy="432"/>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tIns="0" bIns="0" anchor="ctr">
              <a:spAutoFit/>
            </a:bodyPr>
            <a:lstStyle/>
            <a:p>
              <a:endParaRPr lang="fr-CH"/>
            </a:p>
          </p:txBody>
        </p:sp>
      </p:grpSp>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Electrostatic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1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81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81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81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819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819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9"/>
          <p:cNvSpPr txBox="1">
            <a:spLocks noChangeArrowheads="1"/>
          </p:cNvSpPr>
          <p:nvPr/>
        </p:nvSpPr>
        <p:spPr bwMode="auto">
          <a:xfrm>
            <a:off x="5580063" y="2563813"/>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800"/>
              <a:t>E</a:t>
            </a:r>
            <a:r>
              <a:rPr lang="fr-CH" sz="1800" baseline="-25000"/>
              <a:t>inside</a:t>
            </a:r>
            <a:r>
              <a:rPr lang="fr-CH" sz="1800"/>
              <a:t>=?</a:t>
            </a:r>
          </a:p>
        </p:txBody>
      </p:sp>
      <p:sp>
        <p:nvSpPr>
          <p:cNvPr id="7" name="Rectangle 6"/>
          <p:cNvSpPr txBox="1">
            <a:spLocks noChangeArrowheads="1"/>
          </p:cNvSpPr>
          <p:nvPr/>
        </p:nvSpPr>
        <p:spPr bwMode="auto">
          <a:xfrm>
            <a:off x="827088" y="4292600"/>
            <a:ext cx="7772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2"/>
              </a:buClr>
              <a:buFontTx/>
              <a:buAutoNum type="alphaUcPeriod"/>
            </a:pPr>
            <a:r>
              <a:rPr lang="fr-CH"/>
              <a:t>Zero</a:t>
            </a:r>
          </a:p>
          <a:p>
            <a:pPr eaLnBrk="1" hangingPunct="1">
              <a:spcBef>
                <a:spcPct val="20000"/>
              </a:spcBef>
              <a:buClr>
                <a:schemeClr val="accent2"/>
              </a:buClr>
              <a:buFontTx/>
              <a:buAutoNum type="alphaUcPeriod"/>
            </a:pPr>
            <a:r>
              <a:rPr lang="fr-CH"/>
              <a:t>Different from zero</a:t>
            </a:r>
            <a:endParaRPr lang="en-US"/>
          </a:p>
        </p:txBody>
      </p:sp>
      <p:grpSp>
        <p:nvGrpSpPr>
          <p:cNvPr id="47107" name="Group 7"/>
          <p:cNvGrpSpPr>
            <a:grpSpLocks/>
          </p:cNvGrpSpPr>
          <p:nvPr/>
        </p:nvGrpSpPr>
        <p:grpSpPr bwMode="auto">
          <a:xfrm>
            <a:off x="1835150" y="1412875"/>
            <a:ext cx="2747963" cy="2617788"/>
            <a:chOff x="1716541" y="1058435"/>
            <a:chExt cx="5531580" cy="4628911"/>
          </a:xfrm>
        </p:grpSpPr>
        <p:sp>
          <p:nvSpPr>
            <p:cNvPr id="9" name="Freeform 8"/>
            <p:cNvSpPr/>
            <p:nvPr/>
          </p:nvSpPr>
          <p:spPr>
            <a:xfrm>
              <a:off x="3397425" y="1058435"/>
              <a:ext cx="3850696" cy="4628911"/>
            </a:xfrm>
            <a:custGeom>
              <a:avLst/>
              <a:gdLst>
                <a:gd name="connsiteX0" fmla="*/ 1126821 w 3851953"/>
                <a:gd name="connsiteY0" fmla="*/ 375650 h 4628911"/>
                <a:gd name="connsiteX1" fmla="*/ 2478832 w 3851953"/>
                <a:gd name="connsiteY1" fmla="*/ 6885 h 4628911"/>
                <a:gd name="connsiteX2" fmla="*/ 3421143 w 3851953"/>
                <a:gd name="connsiteY2" fmla="*/ 252729 h 4628911"/>
                <a:gd name="connsiteX3" fmla="*/ 3851328 w 3851953"/>
                <a:gd name="connsiteY3" fmla="*/ 1543405 h 4628911"/>
                <a:gd name="connsiteX4" fmla="*/ 3523568 w 3851953"/>
                <a:gd name="connsiteY4" fmla="*/ 2711160 h 4628911"/>
                <a:gd name="connsiteX5" fmla="*/ 3810358 w 3851953"/>
                <a:gd name="connsiteY5" fmla="*/ 3858428 h 4628911"/>
                <a:gd name="connsiteX6" fmla="*/ 2868048 w 3851953"/>
                <a:gd name="connsiteY6" fmla="*/ 4616445 h 4628911"/>
                <a:gd name="connsiteX7" fmla="*/ 1229246 w 3851953"/>
                <a:gd name="connsiteY7" fmla="*/ 4247680 h 4628911"/>
                <a:gd name="connsiteX8" fmla="*/ 348390 w 3851953"/>
                <a:gd name="connsiteY8" fmla="*/ 3202847 h 4628911"/>
                <a:gd name="connsiteX9" fmla="*/ 145 w 3851953"/>
                <a:gd name="connsiteY9" fmla="*/ 1809735 h 4628911"/>
                <a:gd name="connsiteX10" fmla="*/ 307420 w 3851953"/>
                <a:gd name="connsiteY10" fmla="*/ 723928 h 4628911"/>
                <a:gd name="connsiteX11" fmla="*/ 471300 w 3851953"/>
                <a:gd name="connsiteY11" fmla="*/ 621493 h 4628911"/>
                <a:gd name="connsiteX12" fmla="*/ 1126821 w 3851953"/>
                <a:gd name="connsiteY12" fmla="*/ 375650 h 462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953" h="4628911">
                  <a:moveTo>
                    <a:pt x="1126821" y="375650"/>
                  </a:moveTo>
                  <a:cubicBezTo>
                    <a:pt x="1461410" y="273215"/>
                    <a:pt x="2096445" y="27372"/>
                    <a:pt x="2478832" y="6885"/>
                  </a:cubicBezTo>
                  <a:cubicBezTo>
                    <a:pt x="2861219" y="-13602"/>
                    <a:pt x="3192394" y="-3358"/>
                    <a:pt x="3421143" y="252729"/>
                  </a:cubicBezTo>
                  <a:cubicBezTo>
                    <a:pt x="3649892" y="508816"/>
                    <a:pt x="3834257" y="1133667"/>
                    <a:pt x="3851328" y="1543405"/>
                  </a:cubicBezTo>
                  <a:cubicBezTo>
                    <a:pt x="3868399" y="1953144"/>
                    <a:pt x="3530396" y="2325323"/>
                    <a:pt x="3523568" y="2711160"/>
                  </a:cubicBezTo>
                  <a:cubicBezTo>
                    <a:pt x="3516740" y="3096997"/>
                    <a:pt x="3919611" y="3540881"/>
                    <a:pt x="3810358" y="3858428"/>
                  </a:cubicBezTo>
                  <a:cubicBezTo>
                    <a:pt x="3701105" y="4175975"/>
                    <a:pt x="3298233" y="4551570"/>
                    <a:pt x="2868048" y="4616445"/>
                  </a:cubicBezTo>
                  <a:cubicBezTo>
                    <a:pt x="2437863" y="4681320"/>
                    <a:pt x="1649189" y="4483280"/>
                    <a:pt x="1229246" y="4247680"/>
                  </a:cubicBezTo>
                  <a:cubicBezTo>
                    <a:pt x="809303" y="4012080"/>
                    <a:pt x="553240" y="3609171"/>
                    <a:pt x="348390" y="3202847"/>
                  </a:cubicBezTo>
                  <a:cubicBezTo>
                    <a:pt x="143540" y="2796523"/>
                    <a:pt x="6973" y="2222888"/>
                    <a:pt x="145" y="1809735"/>
                  </a:cubicBezTo>
                  <a:cubicBezTo>
                    <a:pt x="-6683" y="1396582"/>
                    <a:pt x="228894" y="921968"/>
                    <a:pt x="307420" y="723928"/>
                  </a:cubicBezTo>
                  <a:cubicBezTo>
                    <a:pt x="385946" y="525888"/>
                    <a:pt x="334733" y="676125"/>
                    <a:pt x="471300" y="621493"/>
                  </a:cubicBezTo>
                  <a:cubicBezTo>
                    <a:pt x="607867" y="566861"/>
                    <a:pt x="792232" y="478085"/>
                    <a:pt x="1126821" y="375650"/>
                  </a:cubicBezTo>
                  <a:close/>
                </a:path>
              </a:pathLst>
            </a:cu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eform 9"/>
            <p:cNvSpPr/>
            <p:nvPr/>
          </p:nvSpPr>
          <p:spPr>
            <a:xfrm>
              <a:off x="3854397" y="1580556"/>
              <a:ext cx="2799343" cy="3562212"/>
            </a:xfrm>
            <a:custGeom>
              <a:avLst/>
              <a:gdLst>
                <a:gd name="connsiteX0" fmla="*/ 1126821 w 3851953"/>
                <a:gd name="connsiteY0" fmla="*/ 375650 h 4628911"/>
                <a:gd name="connsiteX1" fmla="*/ 2478832 w 3851953"/>
                <a:gd name="connsiteY1" fmla="*/ 6885 h 4628911"/>
                <a:gd name="connsiteX2" fmla="*/ 3421143 w 3851953"/>
                <a:gd name="connsiteY2" fmla="*/ 252729 h 4628911"/>
                <a:gd name="connsiteX3" fmla="*/ 3851328 w 3851953"/>
                <a:gd name="connsiteY3" fmla="*/ 1543405 h 4628911"/>
                <a:gd name="connsiteX4" fmla="*/ 3523568 w 3851953"/>
                <a:gd name="connsiteY4" fmla="*/ 2711160 h 4628911"/>
                <a:gd name="connsiteX5" fmla="*/ 3810358 w 3851953"/>
                <a:gd name="connsiteY5" fmla="*/ 3858428 h 4628911"/>
                <a:gd name="connsiteX6" fmla="*/ 2868048 w 3851953"/>
                <a:gd name="connsiteY6" fmla="*/ 4616445 h 4628911"/>
                <a:gd name="connsiteX7" fmla="*/ 1229246 w 3851953"/>
                <a:gd name="connsiteY7" fmla="*/ 4247680 h 4628911"/>
                <a:gd name="connsiteX8" fmla="*/ 348390 w 3851953"/>
                <a:gd name="connsiteY8" fmla="*/ 3202847 h 4628911"/>
                <a:gd name="connsiteX9" fmla="*/ 145 w 3851953"/>
                <a:gd name="connsiteY9" fmla="*/ 1809735 h 4628911"/>
                <a:gd name="connsiteX10" fmla="*/ 307420 w 3851953"/>
                <a:gd name="connsiteY10" fmla="*/ 723928 h 4628911"/>
                <a:gd name="connsiteX11" fmla="*/ 471300 w 3851953"/>
                <a:gd name="connsiteY11" fmla="*/ 621493 h 4628911"/>
                <a:gd name="connsiteX12" fmla="*/ 1126821 w 3851953"/>
                <a:gd name="connsiteY12" fmla="*/ 375650 h 462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953" h="4628911">
                  <a:moveTo>
                    <a:pt x="1126821" y="375650"/>
                  </a:moveTo>
                  <a:cubicBezTo>
                    <a:pt x="1461410" y="273215"/>
                    <a:pt x="2096445" y="27372"/>
                    <a:pt x="2478832" y="6885"/>
                  </a:cubicBezTo>
                  <a:cubicBezTo>
                    <a:pt x="2861219" y="-13602"/>
                    <a:pt x="3192394" y="-3358"/>
                    <a:pt x="3421143" y="252729"/>
                  </a:cubicBezTo>
                  <a:cubicBezTo>
                    <a:pt x="3649892" y="508816"/>
                    <a:pt x="3834257" y="1133667"/>
                    <a:pt x="3851328" y="1543405"/>
                  </a:cubicBezTo>
                  <a:cubicBezTo>
                    <a:pt x="3868399" y="1953144"/>
                    <a:pt x="3530396" y="2325323"/>
                    <a:pt x="3523568" y="2711160"/>
                  </a:cubicBezTo>
                  <a:cubicBezTo>
                    <a:pt x="3516740" y="3096997"/>
                    <a:pt x="3919611" y="3540881"/>
                    <a:pt x="3810358" y="3858428"/>
                  </a:cubicBezTo>
                  <a:cubicBezTo>
                    <a:pt x="3701105" y="4175975"/>
                    <a:pt x="3298233" y="4551570"/>
                    <a:pt x="2868048" y="4616445"/>
                  </a:cubicBezTo>
                  <a:cubicBezTo>
                    <a:pt x="2437863" y="4681320"/>
                    <a:pt x="1649189" y="4483280"/>
                    <a:pt x="1229246" y="4247680"/>
                  </a:cubicBezTo>
                  <a:cubicBezTo>
                    <a:pt x="809303" y="4012080"/>
                    <a:pt x="553240" y="3609171"/>
                    <a:pt x="348390" y="3202847"/>
                  </a:cubicBezTo>
                  <a:cubicBezTo>
                    <a:pt x="143540" y="2796523"/>
                    <a:pt x="6973" y="2222888"/>
                    <a:pt x="145" y="1809735"/>
                  </a:cubicBezTo>
                  <a:cubicBezTo>
                    <a:pt x="-6683" y="1396582"/>
                    <a:pt x="228894" y="921968"/>
                    <a:pt x="307420" y="723928"/>
                  </a:cubicBezTo>
                  <a:cubicBezTo>
                    <a:pt x="385946" y="525888"/>
                    <a:pt x="334733" y="676125"/>
                    <a:pt x="471300" y="621493"/>
                  </a:cubicBezTo>
                  <a:cubicBezTo>
                    <a:pt x="607867" y="566861"/>
                    <a:pt x="792232" y="478085"/>
                    <a:pt x="1126821" y="375650"/>
                  </a:cubicBez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1716541" y="2436723"/>
              <a:ext cx="367495" cy="3705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12" name="TextBox 11"/>
            <p:cNvSpPr txBox="1">
              <a:spLocks noChangeArrowheads="1"/>
            </p:cNvSpPr>
            <p:nvPr/>
          </p:nvSpPr>
          <p:spPr bwMode="auto">
            <a:xfrm>
              <a:off x="1716541" y="1925772"/>
              <a:ext cx="1030539" cy="65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q</a:t>
              </a:r>
            </a:p>
          </p:txBody>
        </p:sp>
      </p:grpSp>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Question 1</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2947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9"/>
          <p:cNvSpPr txBox="1">
            <a:spLocks noChangeArrowheads="1"/>
          </p:cNvSpPr>
          <p:nvPr/>
        </p:nvSpPr>
        <p:spPr bwMode="auto">
          <a:xfrm>
            <a:off x="2916238" y="4437063"/>
            <a:ext cx="100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800"/>
              <a:t>E</a:t>
            </a:r>
            <a:r>
              <a:rPr lang="fr-CH" sz="1800" baseline="-25000"/>
              <a:t>inside</a:t>
            </a:r>
            <a:r>
              <a:rPr lang="fr-CH" sz="1800"/>
              <a:t>=0</a:t>
            </a:r>
          </a:p>
        </p:txBody>
      </p:sp>
      <p:sp>
        <p:nvSpPr>
          <p:cNvPr id="49155" name="Title 1"/>
          <p:cNvSpPr>
            <a:spLocks noGrp="1"/>
          </p:cNvSpPr>
          <p:nvPr>
            <p:ph type="title"/>
          </p:nvPr>
        </p:nvSpPr>
        <p:spPr/>
        <p:txBody>
          <a:bodyPr/>
          <a:lstStyle/>
          <a:p>
            <a:endParaRPr lang="fr-CH">
              <a:latin typeface="Arial" charset="0"/>
            </a:endParaRP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Electrostatic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9"/>
          <p:cNvSpPr txBox="1">
            <a:spLocks noChangeArrowheads="1"/>
          </p:cNvSpPr>
          <p:nvPr/>
        </p:nvSpPr>
        <p:spPr bwMode="auto">
          <a:xfrm>
            <a:off x="5580063" y="2563813"/>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800"/>
              <a:t>E</a:t>
            </a:r>
            <a:r>
              <a:rPr lang="fr-CH" sz="1800" baseline="-25000"/>
              <a:t>outside</a:t>
            </a:r>
            <a:r>
              <a:rPr lang="fr-CH" sz="1800"/>
              <a:t>=?</a:t>
            </a:r>
          </a:p>
        </p:txBody>
      </p:sp>
      <p:sp>
        <p:nvSpPr>
          <p:cNvPr id="7" name="Rectangle 6"/>
          <p:cNvSpPr txBox="1">
            <a:spLocks noChangeArrowheads="1"/>
          </p:cNvSpPr>
          <p:nvPr/>
        </p:nvSpPr>
        <p:spPr bwMode="auto">
          <a:xfrm>
            <a:off x="827088" y="4076700"/>
            <a:ext cx="7772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2"/>
              </a:buClr>
              <a:buFontTx/>
              <a:buAutoNum type="alphaUcPeriod"/>
            </a:pPr>
            <a:r>
              <a:rPr lang="fr-CH"/>
              <a:t>Zero</a:t>
            </a:r>
          </a:p>
          <a:p>
            <a:pPr eaLnBrk="1" hangingPunct="1">
              <a:spcBef>
                <a:spcPct val="20000"/>
              </a:spcBef>
              <a:buClr>
                <a:schemeClr val="accent2"/>
              </a:buClr>
              <a:buFontTx/>
              <a:buAutoNum type="alphaUcPeriod"/>
            </a:pPr>
            <a:r>
              <a:rPr lang="fr-CH"/>
              <a:t>Different from zero</a:t>
            </a:r>
            <a:endParaRPr lang="en-US"/>
          </a:p>
        </p:txBody>
      </p:sp>
      <p:grpSp>
        <p:nvGrpSpPr>
          <p:cNvPr id="51203" name="Group 5"/>
          <p:cNvGrpSpPr>
            <a:grpSpLocks/>
          </p:cNvGrpSpPr>
          <p:nvPr/>
        </p:nvGrpSpPr>
        <p:grpSpPr bwMode="auto">
          <a:xfrm>
            <a:off x="1835150" y="1268413"/>
            <a:ext cx="2474913" cy="2619375"/>
            <a:chOff x="1106046" y="1058435"/>
            <a:chExt cx="3851953" cy="4628911"/>
          </a:xfrm>
        </p:grpSpPr>
        <p:sp>
          <p:nvSpPr>
            <p:cNvPr id="8" name="Freeform 7"/>
            <p:cNvSpPr/>
            <p:nvPr/>
          </p:nvSpPr>
          <p:spPr>
            <a:xfrm>
              <a:off x="1106046" y="1058435"/>
              <a:ext cx="3851953" cy="4628911"/>
            </a:xfrm>
            <a:custGeom>
              <a:avLst/>
              <a:gdLst>
                <a:gd name="connsiteX0" fmla="*/ 1126821 w 3851953"/>
                <a:gd name="connsiteY0" fmla="*/ 375650 h 4628911"/>
                <a:gd name="connsiteX1" fmla="*/ 2478832 w 3851953"/>
                <a:gd name="connsiteY1" fmla="*/ 6885 h 4628911"/>
                <a:gd name="connsiteX2" fmla="*/ 3421143 w 3851953"/>
                <a:gd name="connsiteY2" fmla="*/ 252729 h 4628911"/>
                <a:gd name="connsiteX3" fmla="*/ 3851328 w 3851953"/>
                <a:gd name="connsiteY3" fmla="*/ 1543405 h 4628911"/>
                <a:gd name="connsiteX4" fmla="*/ 3523568 w 3851953"/>
                <a:gd name="connsiteY4" fmla="*/ 2711160 h 4628911"/>
                <a:gd name="connsiteX5" fmla="*/ 3810358 w 3851953"/>
                <a:gd name="connsiteY5" fmla="*/ 3858428 h 4628911"/>
                <a:gd name="connsiteX6" fmla="*/ 2868048 w 3851953"/>
                <a:gd name="connsiteY6" fmla="*/ 4616445 h 4628911"/>
                <a:gd name="connsiteX7" fmla="*/ 1229246 w 3851953"/>
                <a:gd name="connsiteY7" fmla="*/ 4247680 h 4628911"/>
                <a:gd name="connsiteX8" fmla="*/ 348390 w 3851953"/>
                <a:gd name="connsiteY8" fmla="*/ 3202847 h 4628911"/>
                <a:gd name="connsiteX9" fmla="*/ 145 w 3851953"/>
                <a:gd name="connsiteY9" fmla="*/ 1809735 h 4628911"/>
                <a:gd name="connsiteX10" fmla="*/ 307420 w 3851953"/>
                <a:gd name="connsiteY10" fmla="*/ 723928 h 4628911"/>
                <a:gd name="connsiteX11" fmla="*/ 471300 w 3851953"/>
                <a:gd name="connsiteY11" fmla="*/ 621493 h 4628911"/>
                <a:gd name="connsiteX12" fmla="*/ 1126821 w 3851953"/>
                <a:gd name="connsiteY12" fmla="*/ 375650 h 462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953" h="4628911">
                  <a:moveTo>
                    <a:pt x="1126821" y="375650"/>
                  </a:moveTo>
                  <a:cubicBezTo>
                    <a:pt x="1461410" y="273215"/>
                    <a:pt x="2096445" y="27372"/>
                    <a:pt x="2478832" y="6885"/>
                  </a:cubicBezTo>
                  <a:cubicBezTo>
                    <a:pt x="2861219" y="-13602"/>
                    <a:pt x="3192394" y="-3358"/>
                    <a:pt x="3421143" y="252729"/>
                  </a:cubicBezTo>
                  <a:cubicBezTo>
                    <a:pt x="3649892" y="508816"/>
                    <a:pt x="3834257" y="1133667"/>
                    <a:pt x="3851328" y="1543405"/>
                  </a:cubicBezTo>
                  <a:cubicBezTo>
                    <a:pt x="3868399" y="1953144"/>
                    <a:pt x="3530396" y="2325323"/>
                    <a:pt x="3523568" y="2711160"/>
                  </a:cubicBezTo>
                  <a:cubicBezTo>
                    <a:pt x="3516740" y="3096997"/>
                    <a:pt x="3919611" y="3540881"/>
                    <a:pt x="3810358" y="3858428"/>
                  </a:cubicBezTo>
                  <a:cubicBezTo>
                    <a:pt x="3701105" y="4175975"/>
                    <a:pt x="3298233" y="4551570"/>
                    <a:pt x="2868048" y="4616445"/>
                  </a:cubicBezTo>
                  <a:cubicBezTo>
                    <a:pt x="2437863" y="4681320"/>
                    <a:pt x="1649189" y="4483280"/>
                    <a:pt x="1229246" y="4247680"/>
                  </a:cubicBezTo>
                  <a:cubicBezTo>
                    <a:pt x="809303" y="4012080"/>
                    <a:pt x="553240" y="3609171"/>
                    <a:pt x="348390" y="3202847"/>
                  </a:cubicBezTo>
                  <a:cubicBezTo>
                    <a:pt x="143540" y="2796523"/>
                    <a:pt x="6973" y="2222888"/>
                    <a:pt x="145" y="1809735"/>
                  </a:cubicBezTo>
                  <a:cubicBezTo>
                    <a:pt x="-6683" y="1396582"/>
                    <a:pt x="228894" y="921968"/>
                    <a:pt x="307420" y="723928"/>
                  </a:cubicBezTo>
                  <a:cubicBezTo>
                    <a:pt x="385946" y="525888"/>
                    <a:pt x="334733" y="676125"/>
                    <a:pt x="471300" y="621493"/>
                  </a:cubicBezTo>
                  <a:cubicBezTo>
                    <a:pt x="607867" y="566861"/>
                    <a:pt x="792232" y="478085"/>
                    <a:pt x="1126821" y="375650"/>
                  </a:cubicBezTo>
                  <a:close/>
                </a:path>
              </a:pathLst>
            </a:cu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8"/>
            <p:cNvSpPr/>
            <p:nvPr/>
          </p:nvSpPr>
          <p:spPr>
            <a:xfrm>
              <a:off x="1565612" y="1580240"/>
              <a:ext cx="2796927" cy="3562859"/>
            </a:xfrm>
            <a:custGeom>
              <a:avLst/>
              <a:gdLst>
                <a:gd name="connsiteX0" fmla="*/ 1126821 w 3851953"/>
                <a:gd name="connsiteY0" fmla="*/ 375650 h 4628911"/>
                <a:gd name="connsiteX1" fmla="*/ 2478832 w 3851953"/>
                <a:gd name="connsiteY1" fmla="*/ 6885 h 4628911"/>
                <a:gd name="connsiteX2" fmla="*/ 3421143 w 3851953"/>
                <a:gd name="connsiteY2" fmla="*/ 252729 h 4628911"/>
                <a:gd name="connsiteX3" fmla="*/ 3851328 w 3851953"/>
                <a:gd name="connsiteY3" fmla="*/ 1543405 h 4628911"/>
                <a:gd name="connsiteX4" fmla="*/ 3523568 w 3851953"/>
                <a:gd name="connsiteY4" fmla="*/ 2711160 h 4628911"/>
                <a:gd name="connsiteX5" fmla="*/ 3810358 w 3851953"/>
                <a:gd name="connsiteY5" fmla="*/ 3858428 h 4628911"/>
                <a:gd name="connsiteX6" fmla="*/ 2868048 w 3851953"/>
                <a:gd name="connsiteY6" fmla="*/ 4616445 h 4628911"/>
                <a:gd name="connsiteX7" fmla="*/ 1229246 w 3851953"/>
                <a:gd name="connsiteY7" fmla="*/ 4247680 h 4628911"/>
                <a:gd name="connsiteX8" fmla="*/ 348390 w 3851953"/>
                <a:gd name="connsiteY8" fmla="*/ 3202847 h 4628911"/>
                <a:gd name="connsiteX9" fmla="*/ 145 w 3851953"/>
                <a:gd name="connsiteY9" fmla="*/ 1809735 h 4628911"/>
                <a:gd name="connsiteX10" fmla="*/ 307420 w 3851953"/>
                <a:gd name="connsiteY10" fmla="*/ 723928 h 4628911"/>
                <a:gd name="connsiteX11" fmla="*/ 471300 w 3851953"/>
                <a:gd name="connsiteY11" fmla="*/ 621493 h 4628911"/>
                <a:gd name="connsiteX12" fmla="*/ 1126821 w 3851953"/>
                <a:gd name="connsiteY12" fmla="*/ 375650 h 462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953" h="4628911">
                  <a:moveTo>
                    <a:pt x="1126821" y="375650"/>
                  </a:moveTo>
                  <a:cubicBezTo>
                    <a:pt x="1461410" y="273215"/>
                    <a:pt x="2096445" y="27372"/>
                    <a:pt x="2478832" y="6885"/>
                  </a:cubicBezTo>
                  <a:cubicBezTo>
                    <a:pt x="2861219" y="-13602"/>
                    <a:pt x="3192394" y="-3358"/>
                    <a:pt x="3421143" y="252729"/>
                  </a:cubicBezTo>
                  <a:cubicBezTo>
                    <a:pt x="3649892" y="508816"/>
                    <a:pt x="3834257" y="1133667"/>
                    <a:pt x="3851328" y="1543405"/>
                  </a:cubicBezTo>
                  <a:cubicBezTo>
                    <a:pt x="3868399" y="1953144"/>
                    <a:pt x="3530396" y="2325323"/>
                    <a:pt x="3523568" y="2711160"/>
                  </a:cubicBezTo>
                  <a:cubicBezTo>
                    <a:pt x="3516740" y="3096997"/>
                    <a:pt x="3919611" y="3540881"/>
                    <a:pt x="3810358" y="3858428"/>
                  </a:cubicBezTo>
                  <a:cubicBezTo>
                    <a:pt x="3701105" y="4175975"/>
                    <a:pt x="3298233" y="4551570"/>
                    <a:pt x="2868048" y="4616445"/>
                  </a:cubicBezTo>
                  <a:cubicBezTo>
                    <a:pt x="2437863" y="4681320"/>
                    <a:pt x="1649189" y="4483280"/>
                    <a:pt x="1229246" y="4247680"/>
                  </a:cubicBezTo>
                  <a:cubicBezTo>
                    <a:pt x="809303" y="4012080"/>
                    <a:pt x="553240" y="3609171"/>
                    <a:pt x="348390" y="3202847"/>
                  </a:cubicBezTo>
                  <a:cubicBezTo>
                    <a:pt x="143540" y="2796523"/>
                    <a:pt x="6973" y="2222888"/>
                    <a:pt x="145" y="1809735"/>
                  </a:cubicBezTo>
                  <a:cubicBezTo>
                    <a:pt x="-6683" y="1396582"/>
                    <a:pt x="228894" y="921968"/>
                    <a:pt x="307420" y="723928"/>
                  </a:cubicBezTo>
                  <a:cubicBezTo>
                    <a:pt x="385946" y="525888"/>
                    <a:pt x="334733" y="676125"/>
                    <a:pt x="471300" y="621493"/>
                  </a:cubicBezTo>
                  <a:cubicBezTo>
                    <a:pt x="607867" y="566861"/>
                    <a:pt x="792232" y="478085"/>
                    <a:pt x="1126821" y="375650"/>
                  </a:cubicBez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2825712" y="3092350"/>
              <a:ext cx="370618" cy="3703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09" name="TextBox 10"/>
            <p:cNvSpPr txBox="1">
              <a:spLocks noChangeArrowheads="1"/>
            </p:cNvSpPr>
            <p:nvPr/>
          </p:nvSpPr>
          <p:spPr bwMode="auto">
            <a:xfrm>
              <a:off x="2826931" y="2622327"/>
              <a:ext cx="797063" cy="65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q</a:t>
              </a:r>
            </a:p>
          </p:txBody>
        </p:sp>
      </p:grpSp>
      <p:sp>
        <p:nvSpPr>
          <p:cNvPr id="51204" name="Title 1"/>
          <p:cNvSpPr>
            <a:spLocks noGrp="1"/>
          </p:cNvSpPr>
          <p:nvPr>
            <p:ph type="title"/>
          </p:nvPr>
        </p:nvSpPr>
        <p:spPr/>
        <p:txBody>
          <a:bodyPr/>
          <a:lstStyle/>
          <a:p>
            <a:endParaRPr lang="fr-CH">
              <a:latin typeface="Arial" charset="0"/>
            </a:endParaRPr>
          </a:p>
        </p:txBody>
      </p:sp>
      <p:sp>
        <p:nvSpPr>
          <p:cNvPr id="11"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Question 2</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349500"/>
            <a:ext cx="24193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10"/>
          <p:cNvSpPr txBox="1">
            <a:spLocks noChangeArrowheads="1"/>
          </p:cNvSpPr>
          <p:nvPr/>
        </p:nvSpPr>
        <p:spPr bwMode="auto">
          <a:xfrm>
            <a:off x="5364163" y="3502025"/>
            <a:ext cx="119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800"/>
              <a:t>E</a:t>
            </a:r>
            <a:r>
              <a:rPr lang="fr-CH" sz="1800" baseline="-25000"/>
              <a:t>outside </a:t>
            </a:r>
            <a:r>
              <a:rPr lang="fr-CH" sz="1800"/>
              <a:t>≠ 0</a:t>
            </a:r>
          </a:p>
        </p:txBody>
      </p:sp>
      <p:sp>
        <p:nvSpPr>
          <p:cNvPr id="53251" name="Title 1"/>
          <p:cNvSpPr>
            <a:spLocks noGrp="1"/>
          </p:cNvSpPr>
          <p:nvPr>
            <p:ph type="title"/>
          </p:nvPr>
        </p:nvSpPr>
        <p:spPr/>
        <p:txBody>
          <a:bodyPr/>
          <a:lstStyle/>
          <a:p>
            <a:endParaRPr lang="fr-CH">
              <a:latin typeface="Arial" charset="0"/>
            </a:endParaRP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Electrostatic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2" name="Rectangle 6"/>
          <p:cNvSpPr>
            <a:spLocks noGrp="1" noChangeArrowheads="1"/>
          </p:cNvSpPr>
          <p:nvPr>
            <p:ph type="body" idx="1"/>
          </p:nvPr>
        </p:nvSpPr>
        <p:spPr>
          <a:xfrm>
            <a:off x="684213" y="1412875"/>
            <a:ext cx="7772400" cy="5257800"/>
          </a:xfrm>
          <a:noFill/>
        </p:spPr>
        <p:txBody>
          <a:bodyPr/>
          <a:lstStyle/>
          <a:p>
            <a:pPr eaLnBrk="1" hangingPunct="1"/>
            <a:r>
              <a:rPr lang="en-AU" sz="2400" dirty="0">
                <a:latin typeface="Calibri" charset="0"/>
                <a:cs typeface="Calibri" charset="0"/>
              </a:rPr>
              <a:t>The electrostatic shielding is achieved by the rearranging electric charges on the surface of the  metallic shielding material to reduce the E-field. </a:t>
            </a:r>
          </a:p>
          <a:p>
            <a:pPr eaLnBrk="1" hangingPunct="1"/>
            <a:r>
              <a:rPr lang="en-AU" sz="2400" dirty="0">
                <a:latin typeface="Calibri" charset="0"/>
                <a:cs typeface="Calibri" charset="0"/>
              </a:rPr>
              <a:t>Magnetostatic shielding is more difficult to achieve, due to the non–existence of magnetic charges.</a:t>
            </a:r>
          </a:p>
          <a:p>
            <a:pPr eaLnBrk="1" hangingPunct="1"/>
            <a:r>
              <a:rPr lang="en-AU" sz="2400" dirty="0">
                <a:latin typeface="Calibri" charset="0"/>
                <a:cs typeface="Calibri" charset="0"/>
              </a:rPr>
              <a:t>Only ferromagnetic materials permit a certain degree of shielding</a:t>
            </a:r>
          </a:p>
          <a:p>
            <a:pPr lvl="1" eaLnBrk="1" hangingPunct="1"/>
            <a:r>
              <a:rPr lang="en-AU" sz="2000" dirty="0">
                <a:latin typeface="Calibri" charset="0"/>
                <a:cs typeface="Calibri" charset="0"/>
              </a:rPr>
              <a:t>This is due to a high relative permeability (</a:t>
            </a:r>
            <a:r>
              <a:rPr lang="en-AU" sz="2000" dirty="0" err="1">
                <a:latin typeface="Calibri" charset="0"/>
                <a:cs typeface="Calibri" charset="0"/>
              </a:rPr>
              <a:t>μ</a:t>
            </a:r>
            <a:r>
              <a:rPr lang="en-AU" sz="2000" baseline="-25000" dirty="0" err="1">
                <a:latin typeface="Calibri" charset="0"/>
                <a:cs typeface="Calibri" charset="0"/>
              </a:rPr>
              <a:t>r</a:t>
            </a:r>
            <a:r>
              <a:rPr lang="en-AU" sz="2000" dirty="0">
                <a:latin typeface="Calibri" charset="0"/>
                <a:cs typeface="Calibri" charset="0"/>
              </a:rPr>
              <a:t>).</a:t>
            </a:r>
          </a:p>
          <a:p>
            <a:pPr eaLnBrk="1" hangingPunct="1"/>
            <a:r>
              <a:rPr lang="en-AU" sz="2400" dirty="0">
                <a:latin typeface="Calibri" charset="0"/>
                <a:cs typeface="Calibri" charset="0"/>
              </a:rPr>
              <a:t>Ferromagnetic materials are used for magnetostatic shielding </a:t>
            </a:r>
          </a:p>
          <a:p>
            <a:pPr lvl="1" eaLnBrk="1" hangingPunct="1"/>
            <a:r>
              <a:rPr lang="en-AU" sz="2000" dirty="0">
                <a:latin typeface="Calibri" charset="0"/>
                <a:cs typeface="Calibri" charset="0"/>
              </a:rPr>
              <a:t>iron, nickel, cobalt, rare earth elements (gadolinium and terbium) and oxides and alloys of these elements.</a:t>
            </a:r>
            <a:endParaRPr lang="en-US" sz="2000" dirty="0">
              <a:latin typeface="Calibri" charset="0"/>
              <a:cs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41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41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410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410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4102">
                                            <p:txEl>
                                              <p:pRg st="4" end="4"/>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441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2"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descr="Eff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2595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8"/>
          <p:cNvSpPr txBox="1">
            <a:spLocks noChangeArrowheads="1"/>
          </p:cNvSpPr>
          <p:nvPr/>
        </p:nvSpPr>
        <p:spPr bwMode="auto">
          <a:xfrm>
            <a:off x="5867400" y="4408488"/>
            <a:ext cx="9810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Electric field</a:t>
            </a:r>
          </a:p>
        </p:txBody>
      </p:sp>
      <p:sp>
        <p:nvSpPr>
          <p:cNvPr id="57347" name="Text Box 9"/>
          <p:cNvSpPr txBox="1">
            <a:spLocks noChangeArrowheads="1"/>
          </p:cNvSpPr>
          <p:nvPr/>
        </p:nvSpPr>
        <p:spPr bwMode="auto">
          <a:xfrm>
            <a:off x="5868988" y="4610100"/>
            <a:ext cx="1081087"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Magnetic field</a:t>
            </a:r>
          </a:p>
        </p:txBody>
      </p:sp>
      <p:sp>
        <p:nvSpPr>
          <p:cNvPr id="57348" name="Text Box 10"/>
          <p:cNvSpPr txBox="1">
            <a:spLocks noChangeArrowheads="1"/>
          </p:cNvSpPr>
          <p:nvPr/>
        </p:nvSpPr>
        <p:spPr bwMode="auto">
          <a:xfrm>
            <a:off x="5867400" y="4826000"/>
            <a:ext cx="884238"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Plane wave</a:t>
            </a:r>
          </a:p>
        </p:txBody>
      </p:sp>
      <p:sp>
        <p:nvSpPr>
          <p:cNvPr id="57349" name="Text Box 11"/>
          <p:cNvSpPr txBox="1">
            <a:spLocks noChangeArrowheads="1"/>
          </p:cNvSpPr>
          <p:nvPr/>
        </p:nvSpPr>
        <p:spPr bwMode="auto">
          <a:xfrm>
            <a:off x="4284663"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0.8 mm</a:t>
            </a:r>
          </a:p>
          <a:p>
            <a:r>
              <a:rPr lang="fr-CH" sz="1000">
                <a:latin typeface="Times New Roman" charset="0"/>
              </a:rPr>
              <a:t>thick</a:t>
            </a:r>
          </a:p>
        </p:txBody>
      </p:sp>
      <p:sp>
        <p:nvSpPr>
          <p:cNvPr id="57350" name="Text Box 12"/>
          <p:cNvSpPr txBox="1">
            <a:spLocks noChangeArrowheads="1"/>
          </p:cNvSpPr>
          <p:nvPr/>
        </p:nvSpPr>
        <p:spPr bwMode="auto">
          <a:xfrm>
            <a:off x="5435600"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0.8 mm</a:t>
            </a:r>
          </a:p>
          <a:p>
            <a:r>
              <a:rPr lang="fr-CH" sz="1000">
                <a:latin typeface="Times New Roman" charset="0"/>
              </a:rPr>
              <a:t>thick</a:t>
            </a:r>
          </a:p>
        </p:txBody>
      </p:sp>
      <p:sp>
        <p:nvSpPr>
          <p:cNvPr id="57351" name="Text Box 13"/>
          <p:cNvSpPr txBox="1">
            <a:spLocks noChangeArrowheads="1"/>
          </p:cNvSpPr>
          <p:nvPr/>
        </p:nvSpPr>
        <p:spPr bwMode="auto">
          <a:xfrm>
            <a:off x="6011863" y="2276475"/>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0.025 mm</a:t>
            </a:r>
          </a:p>
          <a:p>
            <a:r>
              <a:rPr lang="fr-CH" sz="1000">
                <a:latin typeface="Times New Roman" charset="0"/>
              </a:rPr>
              <a:t>thick</a:t>
            </a:r>
          </a:p>
        </p:txBody>
      </p:sp>
      <p:sp>
        <p:nvSpPr>
          <p:cNvPr id="57352" name="Text Box 14"/>
          <p:cNvSpPr txBox="1">
            <a:spLocks noChangeArrowheads="1"/>
          </p:cNvSpPr>
          <p:nvPr/>
        </p:nvSpPr>
        <p:spPr bwMode="auto">
          <a:xfrm>
            <a:off x="6516688" y="3716338"/>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0.025 mm</a:t>
            </a:r>
          </a:p>
          <a:p>
            <a:r>
              <a:rPr lang="fr-CH" sz="1000">
                <a:latin typeface="Times New Roman" charset="0"/>
              </a:rPr>
              <a:t>thick</a:t>
            </a:r>
          </a:p>
        </p:txBody>
      </p:sp>
      <p:sp>
        <p:nvSpPr>
          <p:cNvPr id="57353" name="Text Box 15"/>
          <p:cNvSpPr txBox="1">
            <a:spLocks noChangeArrowheads="1"/>
          </p:cNvSpPr>
          <p:nvPr/>
        </p:nvSpPr>
        <p:spPr bwMode="auto">
          <a:xfrm>
            <a:off x="2700338" y="3860800"/>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57354" name="Text Box 16"/>
          <p:cNvSpPr txBox="1">
            <a:spLocks noChangeArrowheads="1"/>
          </p:cNvSpPr>
          <p:nvPr/>
        </p:nvSpPr>
        <p:spPr bwMode="auto">
          <a:xfrm>
            <a:off x="2771775" y="4941888"/>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57355" name="Text Box 17"/>
          <p:cNvSpPr txBox="1">
            <a:spLocks noChangeArrowheads="1"/>
          </p:cNvSpPr>
          <p:nvPr/>
        </p:nvSpPr>
        <p:spPr bwMode="auto">
          <a:xfrm>
            <a:off x="2555875" y="33575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57356" name="Text Box 18"/>
          <p:cNvSpPr txBox="1">
            <a:spLocks noChangeArrowheads="1"/>
          </p:cNvSpPr>
          <p:nvPr/>
        </p:nvSpPr>
        <p:spPr bwMode="auto">
          <a:xfrm>
            <a:off x="2484438" y="44370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57357" name="Text Box 20"/>
          <p:cNvSpPr txBox="1">
            <a:spLocks noChangeArrowheads="1"/>
          </p:cNvSpPr>
          <p:nvPr/>
        </p:nvSpPr>
        <p:spPr bwMode="auto">
          <a:xfrm>
            <a:off x="2771775" y="2349500"/>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1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Materials</a:t>
            </a:r>
          </a:p>
        </p:txBody>
      </p:sp>
      <p:sp>
        <p:nvSpPr>
          <p:cNvPr id="57359" name="TextBox 17"/>
          <p:cNvSpPr txBox="1">
            <a:spLocks noChangeArrowheads="1"/>
          </p:cNvSpPr>
          <p:nvPr/>
        </p:nvSpPr>
        <p:spPr bwMode="auto">
          <a:xfrm>
            <a:off x="1042988" y="5661025"/>
            <a:ext cx="1692275" cy="831850"/>
          </a:xfrm>
          <a:prstGeom prst="rect">
            <a:avLst/>
          </a:prstGeom>
          <a:solidFill>
            <a:srgbClr val="FFFF00"/>
          </a:solidFill>
          <a:ln w="9525">
            <a:solidFill>
              <a:srgbClr val="FF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latin typeface="Calibri" charset="0"/>
                <a:cs typeface="Calibri" charset="0"/>
              </a:rPr>
              <a:t>That is the reason for very low SE at low frequencies</a:t>
            </a:r>
          </a:p>
        </p:txBody>
      </p:sp>
      <p:sp>
        <p:nvSpPr>
          <p:cNvPr id="57360" name="Oval 18"/>
          <p:cNvSpPr>
            <a:spLocks noChangeArrowheads="1"/>
          </p:cNvSpPr>
          <p:nvPr/>
        </p:nvSpPr>
        <p:spPr bwMode="auto">
          <a:xfrm>
            <a:off x="1682750" y="4581525"/>
            <a:ext cx="1657350" cy="863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5" name="Rectangle 5"/>
          <p:cNvSpPr>
            <a:spLocks noGrp="1" noChangeArrowheads="1"/>
          </p:cNvSpPr>
          <p:nvPr>
            <p:ph type="body" idx="1"/>
          </p:nvPr>
        </p:nvSpPr>
        <p:spPr>
          <a:xfrm>
            <a:off x="688975" y="1292225"/>
            <a:ext cx="7997825" cy="4803775"/>
          </a:xfrm>
          <a:noFill/>
        </p:spPr>
        <p:txBody>
          <a:bodyPr/>
          <a:lstStyle/>
          <a:p>
            <a:pPr eaLnBrk="1" hangingPunct="1"/>
            <a:r>
              <a:rPr lang="en-US" sz="2400">
                <a:latin typeface="Calibri" charset="0"/>
                <a:cs typeface="Calibri" charset="0"/>
              </a:rPr>
              <a:t>Illustration of the static magnetic field in the vicinity of a thin, permeable spherical shell</a:t>
            </a:r>
          </a:p>
          <a:p>
            <a:pPr eaLnBrk="1" hangingPunct="1"/>
            <a:r>
              <a:rPr lang="en-US" sz="2400">
                <a:latin typeface="Calibri" charset="0"/>
                <a:cs typeface="Calibri" charset="0"/>
              </a:rPr>
              <a:t>The field is not affected by the electrical conductivity </a:t>
            </a:r>
            <a:r>
              <a:rPr lang="en-US" sz="2400" i="1">
                <a:latin typeface="Calibri" charset="0"/>
                <a:cs typeface="Calibri" charset="0"/>
              </a:rPr>
              <a:t>σ</a:t>
            </a:r>
            <a:r>
              <a:rPr lang="en-US" sz="2400">
                <a:latin typeface="Calibri" charset="0"/>
                <a:cs typeface="Calibri" charset="0"/>
              </a:rPr>
              <a:t>, but rather, it depends on the magnetic permeability </a:t>
            </a:r>
            <a:r>
              <a:rPr lang="en-US" sz="2400" i="1">
                <a:latin typeface="Calibri" charset="0"/>
                <a:cs typeface="Calibri" charset="0"/>
              </a:rPr>
              <a:t>μ=μ</a:t>
            </a:r>
            <a:r>
              <a:rPr lang="en-US" sz="2400" baseline="-25000">
                <a:latin typeface="Calibri" charset="0"/>
                <a:cs typeface="Calibri" charset="0"/>
              </a:rPr>
              <a:t>r</a:t>
            </a:r>
            <a:r>
              <a:rPr lang="en-US" sz="2400" i="1">
                <a:latin typeface="Calibri" charset="0"/>
                <a:cs typeface="Calibri" charset="0"/>
              </a:rPr>
              <a:t>μ</a:t>
            </a:r>
            <a:r>
              <a:rPr lang="en-US" sz="2400" baseline="-25000">
                <a:latin typeface="Calibri" charset="0"/>
                <a:cs typeface="Calibri" charset="0"/>
              </a:rPr>
              <a:t>o</a:t>
            </a:r>
          </a:p>
          <a:p>
            <a:pPr lvl="1" eaLnBrk="1" hangingPunct="1"/>
            <a:endParaRPr lang="en-US">
              <a:latin typeface="Calibri" charset="0"/>
              <a:cs typeface="Calibri" charset="0"/>
            </a:endParaRPr>
          </a:p>
          <a:p>
            <a:pPr lvl="1" eaLnBrk="1" hangingPunct="1"/>
            <a:r>
              <a:rPr lang="en-US" sz="2000">
                <a:latin typeface="Calibri" charset="0"/>
                <a:cs typeface="Calibri" charset="0"/>
              </a:rPr>
              <a:t>A shield with a high value of </a:t>
            </a:r>
            <a:r>
              <a:rPr lang="en-US" sz="2000" i="1">
                <a:latin typeface="Calibri" charset="0"/>
                <a:cs typeface="Calibri" charset="0"/>
              </a:rPr>
              <a:t>μ</a:t>
            </a:r>
            <a:r>
              <a:rPr lang="en-US" sz="2000" baseline="-25000">
                <a:latin typeface="Calibri" charset="0"/>
                <a:cs typeface="Calibri" charset="0"/>
              </a:rPr>
              <a:t>r</a:t>
            </a:r>
            <a:r>
              <a:rPr lang="en-US" sz="2000">
                <a:latin typeface="Calibri" charset="0"/>
                <a:cs typeface="Calibri" charset="0"/>
              </a:rPr>
              <a:t> tends</a:t>
            </a:r>
            <a:br>
              <a:rPr lang="en-US" sz="2000">
                <a:latin typeface="Calibri" charset="0"/>
                <a:cs typeface="Calibri" charset="0"/>
              </a:rPr>
            </a:br>
            <a:r>
              <a:rPr lang="en-US" sz="2000">
                <a:latin typeface="Calibri" charset="0"/>
                <a:cs typeface="Calibri" charset="0"/>
              </a:rPr>
              <a:t>to exclude the H-field better</a:t>
            </a:r>
          </a:p>
          <a:p>
            <a:pPr lvl="1" eaLnBrk="1" hangingPunct="1"/>
            <a:endParaRPr lang="en-US" sz="2000">
              <a:latin typeface="Calibri" charset="0"/>
              <a:cs typeface="Calibri" charset="0"/>
            </a:endParaRPr>
          </a:p>
          <a:p>
            <a:pPr lvl="1" eaLnBrk="1" hangingPunct="1"/>
            <a:r>
              <a:rPr lang="en-US" sz="2000">
                <a:latin typeface="Calibri" charset="0"/>
                <a:cs typeface="Calibri" charset="0"/>
              </a:rPr>
              <a:t>If </a:t>
            </a:r>
            <a:r>
              <a:rPr lang="en-US" sz="2000" i="1">
                <a:latin typeface="Calibri" charset="0"/>
                <a:cs typeface="Calibri" charset="0"/>
              </a:rPr>
              <a:t>μ</a:t>
            </a:r>
            <a:r>
              <a:rPr lang="en-US" sz="2000" baseline="-25000">
                <a:latin typeface="Calibri" charset="0"/>
                <a:cs typeface="Calibri" charset="0"/>
              </a:rPr>
              <a:t>r</a:t>
            </a:r>
            <a:r>
              <a:rPr lang="en-US" sz="2000" i="1">
                <a:latin typeface="Calibri" charset="0"/>
                <a:cs typeface="Calibri" charset="0"/>
              </a:rPr>
              <a:t> </a:t>
            </a:r>
            <a:r>
              <a:rPr lang="en-US" sz="2000">
                <a:latin typeface="Calibri" charset="0"/>
                <a:cs typeface="Calibri" charset="0"/>
              </a:rPr>
              <a:t>= 1, the field does not sense</a:t>
            </a:r>
            <a:br>
              <a:rPr lang="en-US" sz="2000">
                <a:latin typeface="Calibri" charset="0"/>
                <a:cs typeface="Calibri" charset="0"/>
              </a:rPr>
            </a:br>
            <a:r>
              <a:rPr lang="en-US" sz="2000">
                <a:latin typeface="Calibri" charset="0"/>
                <a:cs typeface="Calibri" charset="0"/>
              </a:rPr>
              <a:t>the shield, and the internal</a:t>
            </a:r>
            <a:br>
              <a:rPr lang="en-US" sz="2000">
                <a:latin typeface="Calibri" charset="0"/>
                <a:cs typeface="Calibri" charset="0"/>
              </a:rPr>
            </a:br>
            <a:r>
              <a:rPr lang="en-US" sz="2000">
                <a:latin typeface="Calibri" charset="0"/>
                <a:cs typeface="Calibri" charset="0"/>
              </a:rPr>
              <a:t>field equals the external</a:t>
            </a:r>
            <a:br>
              <a:rPr lang="en-US" sz="2000">
                <a:latin typeface="Calibri" charset="0"/>
                <a:cs typeface="Calibri" charset="0"/>
              </a:rPr>
            </a:br>
            <a:r>
              <a:rPr lang="en-US" sz="2000">
                <a:latin typeface="Calibri" charset="0"/>
                <a:cs typeface="Calibri" charset="0"/>
              </a:rPr>
              <a:t>field - no shielding occurs</a:t>
            </a:r>
          </a:p>
        </p:txBody>
      </p:sp>
      <p:graphicFrame>
        <p:nvGraphicFramePr>
          <p:cNvPr id="650246" name="Object 6"/>
          <p:cNvGraphicFramePr>
            <a:graphicFrameLocks noChangeAspect="1"/>
          </p:cNvGraphicFramePr>
          <p:nvPr/>
        </p:nvGraphicFramePr>
        <p:xfrm>
          <a:off x="5651500" y="3068638"/>
          <a:ext cx="3014663" cy="3592512"/>
        </p:xfrm>
        <a:graphic>
          <a:graphicData uri="http://schemas.openxmlformats.org/presentationml/2006/ole">
            <mc:AlternateContent xmlns:mc="http://schemas.openxmlformats.org/markup-compatibility/2006">
              <mc:Choice xmlns:v="urn:schemas-microsoft-com:vml" Requires="v">
                <p:oleObj spid="_x0000_s59404" name="Picture" r:id="rId4" imgW="2176272" imgH="2593848" progId="Word.Picture.8">
                  <p:embed/>
                </p:oleObj>
              </mc:Choice>
              <mc:Fallback>
                <p:oleObj name="Picture" r:id="rId4" imgW="2176272" imgH="2593848"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068638"/>
                        <a:ext cx="3014663" cy="3592512"/>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02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02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024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024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0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5"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4" name="Rectangle 6"/>
          <p:cNvSpPr>
            <a:spLocks noChangeArrowheads="1"/>
          </p:cNvSpPr>
          <p:nvPr/>
        </p:nvSpPr>
        <p:spPr bwMode="auto">
          <a:xfrm>
            <a:off x="688975" y="1292225"/>
            <a:ext cx="7772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FontTx/>
              <a:buChar char="•"/>
            </a:pPr>
            <a:r>
              <a:rPr lang="en-US" sz="2400">
                <a:latin typeface="Calibri" charset="0"/>
                <a:cs typeface="Calibri" charset="0"/>
              </a:rPr>
              <a:t>To calculate the internal field, we can use a scalar magnetic potential </a:t>
            </a:r>
            <a:r>
              <a:rPr lang="en-US" sz="2400">
                <a:latin typeface="Calibri" charset="0"/>
                <a:cs typeface="Calibri" charset="0"/>
                <a:sym typeface="Symbol" charset="0"/>
              </a:rPr>
              <a:t>φ</a:t>
            </a:r>
            <a:r>
              <a:rPr lang="en-US" sz="2400">
                <a:latin typeface="Calibri" charset="0"/>
                <a:cs typeface="Calibri" charset="0"/>
              </a:rPr>
              <a:t> satisfying Laplace</a:t>
            </a:r>
            <a:r>
              <a:rPr lang="ja-JP" altLang="en-US" sz="2400">
                <a:latin typeface="Calibri" charset="0"/>
                <a:cs typeface="Calibri" charset="0"/>
              </a:rPr>
              <a:t>’</a:t>
            </a:r>
            <a:r>
              <a:rPr lang="en-US" altLang="ja-JP" sz="2400">
                <a:latin typeface="Calibri" charset="0"/>
                <a:cs typeface="Calibri" charset="0"/>
              </a:rPr>
              <a:t>s equation</a:t>
            </a:r>
          </a:p>
          <a:p>
            <a:pPr marL="342900" indent="-342900" eaLnBrk="1" hangingPunct="1">
              <a:spcBef>
                <a:spcPct val="20000"/>
              </a:spcBef>
              <a:buClr>
                <a:schemeClr val="accent2"/>
              </a:buClr>
              <a:buFontTx/>
              <a:buChar char="•"/>
            </a:pPr>
            <a:endParaRPr lang="en-US" sz="2400">
              <a:latin typeface="Calibri" charset="0"/>
              <a:cs typeface="Calibri" charset="0"/>
            </a:endParaRPr>
          </a:p>
          <a:p>
            <a:pPr marL="342900" indent="-342900" eaLnBrk="1" hangingPunct="1">
              <a:spcBef>
                <a:spcPct val="20000"/>
              </a:spcBef>
              <a:buClr>
                <a:schemeClr val="accent2"/>
              </a:buClr>
              <a:buFontTx/>
              <a:buChar char="•"/>
            </a:pPr>
            <a:r>
              <a:rPr lang="en-US" sz="2400">
                <a:latin typeface="Calibri" charset="0"/>
                <a:cs typeface="Calibri" charset="0"/>
              </a:rPr>
              <a:t>And the H-field may be calculated as</a:t>
            </a:r>
          </a:p>
          <a:p>
            <a:pPr marL="342900" indent="-342900" eaLnBrk="1" hangingPunct="1">
              <a:lnSpc>
                <a:spcPct val="120000"/>
              </a:lnSpc>
              <a:spcBef>
                <a:spcPct val="20000"/>
              </a:spcBef>
              <a:buClr>
                <a:schemeClr val="accent2"/>
              </a:buClr>
              <a:buFontTx/>
              <a:buChar char="•"/>
            </a:pPr>
            <a:endParaRPr lang="en-US" sz="2400">
              <a:latin typeface="Calibri" charset="0"/>
              <a:cs typeface="Calibri" charset="0"/>
            </a:endParaRPr>
          </a:p>
          <a:p>
            <a:pPr marL="342900" indent="-342900" eaLnBrk="1" hangingPunct="1">
              <a:spcBef>
                <a:spcPct val="20000"/>
              </a:spcBef>
              <a:buClr>
                <a:schemeClr val="accent2"/>
              </a:buClr>
              <a:buFontTx/>
              <a:buChar char="•"/>
            </a:pPr>
            <a:r>
              <a:rPr lang="en-US" sz="2400">
                <a:latin typeface="Calibri" charset="0"/>
                <a:cs typeface="Calibri" charset="0"/>
              </a:rPr>
              <a:t> Outside the sphere, the potential has the form</a:t>
            </a:r>
          </a:p>
          <a:p>
            <a:pPr marL="342900" indent="-342900" eaLnBrk="1" hangingPunct="1">
              <a:lnSpc>
                <a:spcPct val="140000"/>
              </a:lnSpc>
              <a:spcBef>
                <a:spcPct val="20000"/>
              </a:spcBef>
              <a:buClr>
                <a:schemeClr val="accent2"/>
              </a:buClr>
              <a:buFontTx/>
              <a:buChar char="•"/>
            </a:pPr>
            <a:endParaRPr lang="en-US" sz="2400">
              <a:latin typeface="Calibri" charset="0"/>
              <a:cs typeface="Calibri" charset="0"/>
            </a:endParaRPr>
          </a:p>
          <a:p>
            <a:pPr marL="742950" lvl="1" indent="-285750" eaLnBrk="1" hangingPunct="1">
              <a:spcBef>
                <a:spcPct val="20000"/>
              </a:spcBef>
              <a:buClr>
                <a:schemeClr val="accent2"/>
              </a:buClr>
              <a:buFontTx/>
              <a:buChar char="–"/>
            </a:pPr>
            <a:r>
              <a:rPr lang="en-US" sz="2000">
                <a:latin typeface="Calibri" charset="0"/>
                <a:cs typeface="Calibri" charset="0"/>
              </a:rPr>
              <a:t>where</a:t>
            </a:r>
            <a:r>
              <a:rPr lang="en-US" sz="2000" i="1">
                <a:latin typeface="Calibri" charset="0"/>
                <a:cs typeface="Calibri" charset="0"/>
              </a:rPr>
              <a:t> r</a:t>
            </a:r>
            <a:r>
              <a:rPr lang="en-US" sz="2000">
                <a:latin typeface="Calibri" charset="0"/>
                <a:cs typeface="Calibri" charset="0"/>
              </a:rPr>
              <a:t> and </a:t>
            </a:r>
            <a:r>
              <a:rPr lang="en-US" sz="2000" i="1">
                <a:latin typeface="Calibri" charset="0"/>
                <a:cs typeface="Calibri" charset="0"/>
                <a:sym typeface="Symbol" charset="0"/>
              </a:rPr>
              <a:t>θ</a:t>
            </a:r>
            <a:r>
              <a:rPr lang="en-US" sz="2000">
                <a:latin typeface="Calibri" charset="0"/>
                <a:cs typeface="Calibri" charset="0"/>
              </a:rPr>
              <a:t>  are the spherical coordinates, and</a:t>
            </a:r>
            <a:r>
              <a:rPr lang="en-US" sz="2000" i="1">
                <a:latin typeface="Calibri" charset="0"/>
                <a:cs typeface="Calibri" charset="0"/>
              </a:rPr>
              <a:t> H</a:t>
            </a:r>
            <a:r>
              <a:rPr lang="en-US" sz="2000" i="1" baseline="30000">
                <a:latin typeface="Calibri" charset="0"/>
                <a:cs typeface="Calibri" charset="0"/>
              </a:rPr>
              <a:t>inc</a:t>
            </a:r>
            <a:r>
              <a:rPr lang="en-US" sz="2000">
                <a:latin typeface="Calibri" charset="0"/>
                <a:cs typeface="Calibri" charset="0"/>
              </a:rPr>
              <a:t> is the external incident magnetic field</a:t>
            </a:r>
          </a:p>
          <a:p>
            <a:pPr marL="742950" lvl="1" indent="-285750" eaLnBrk="1" hangingPunct="1">
              <a:spcBef>
                <a:spcPct val="20000"/>
              </a:spcBef>
              <a:buClr>
                <a:schemeClr val="accent2"/>
              </a:buClr>
              <a:buFontTx/>
              <a:buChar char="–"/>
            </a:pPr>
            <a:endParaRPr lang="en-US" sz="1600">
              <a:latin typeface="Calibri" charset="0"/>
              <a:cs typeface="Calibri" charset="0"/>
            </a:endParaRPr>
          </a:p>
          <a:p>
            <a:pPr marL="342900" indent="-342900" eaLnBrk="1" hangingPunct="1">
              <a:spcBef>
                <a:spcPct val="20000"/>
              </a:spcBef>
              <a:buClr>
                <a:schemeClr val="accent2"/>
              </a:buClr>
            </a:pPr>
            <a:r>
              <a:rPr lang="en-US">
                <a:latin typeface="Calibri" charset="0"/>
                <a:cs typeface="Calibri" charset="0"/>
              </a:rPr>
              <a:t>     See: Van Bladel, J., </a:t>
            </a:r>
            <a:r>
              <a:rPr lang="en-US" b="1">
                <a:latin typeface="Calibri" charset="0"/>
                <a:cs typeface="Calibri" charset="0"/>
              </a:rPr>
              <a:t>Electromagnetic Fields</a:t>
            </a:r>
            <a:r>
              <a:rPr lang="en-US">
                <a:latin typeface="Calibri" charset="0"/>
                <a:cs typeface="Calibri" charset="0"/>
              </a:rPr>
              <a:t>, McGraw Hill, New York, 1964.</a:t>
            </a:r>
          </a:p>
        </p:txBody>
      </p:sp>
      <p:graphicFrame>
        <p:nvGraphicFramePr>
          <p:cNvPr id="652295" name="Object 7"/>
          <p:cNvGraphicFramePr>
            <a:graphicFrameLocks noChangeAspect="1"/>
          </p:cNvGraphicFramePr>
          <p:nvPr/>
        </p:nvGraphicFramePr>
        <p:xfrm>
          <a:off x="3910013" y="2984500"/>
          <a:ext cx="1214437" cy="449263"/>
        </p:xfrm>
        <a:graphic>
          <a:graphicData uri="http://schemas.openxmlformats.org/presentationml/2006/ole">
            <mc:AlternateContent xmlns:mc="http://schemas.openxmlformats.org/markup-compatibility/2006">
              <mc:Choice xmlns:v="urn:schemas-microsoft-com:vml" Requires="v">
                <p:oleObj spid="_x0000_s61470" name="Equation" r:id="rId4" imgW="647700" imgH="241300" progId="Equation.3">
                  <p:embed/>
                </p:oleObj>
              </mc:Choice>
              <mc:Fallback>
                <p:oleObj name="Equation" r:id="rId4" imgW="647700" imgH="241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2984500"/>
                        <a:ext cx="1214437"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52296" name="Object 8"/>
          <p:cNvGraphicFramePr>
            <a:graphicFrameLocks noChangeAspect="1"/>
          </p:cNvGraphicFramePr>
          <p:nvPr/>
        </p:nvGraphicFramePr>
        <p:xfrm>
          <a:off x="3954463" y="2155825"/>
          <a:ext cx="1047750" cy="428625"/>
        </p:xfrm>
        <a:graphic>
          <a:graphicData uri="http://schemas.openxmlformats.org/presentationml/2006/ole">
            <mc:AlternateContent xmlns:mc="http://schemas.openxmlformats.org/markup-compatibility/2006">
              <mc:Choice xmlns:v="urn:schemas-microsoft-com:vml" Requires="v">
                <p:oleObj spid="_x0000_s61471" name="Equation" r:id="rId6" imgW="558800" imgH="228600" progId="Equation.3">
                  <p:embed/>
                </p:oleObj>
              </mc:Choice>
              <mc:Fallback>
                <p:oleObj name="Equation" r:id="rId6" imgW="5588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63" y="2155825"/>
                        <a:ext cx="1047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52297" name="Object 9"/>
          <p:cNvGraphicFramePr>
            <a:graphicFrameLocks noChangeAspect="1"/>
          </p:cNvGraphicFramePr>
          <p:nvPr/>
        </p:nvGraphicFramePr>
        <p:xfrm>
          <a:off x="2940050" y="3886200"/>
          <a:ext cx="3038475" cy="681038"/>
        </p:xfrm>
        <a:graphic>
          <a:graphicData uri="http://schemas.openxmlformats.org/presentationml/2006/ole">
            <mc:AlternateContent xmlns:mc="http://schemas.openxmlformats.org/markup-compatibility/2006">
              <mc:Choice xmlns:v="urn:schemas-microsoft-com:vml" Requires="v">
                <p:oleObj spid="_x0000_s61472" name="Equation" r:id="rId8" imgW="1752600" imgH="393700" progId="Equation.DSMT4">
                  <p:embed/>
                </p:oleObj>
              </mc:Choice>
              <mc:Fallback>
                <p:oleObj name="Equation" r:id="rId8" imgW="1752600" imgH="3937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0050" y="3886200"/>
                        <a:ext cx="3038475"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2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22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2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229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22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229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22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ChangeArrowheads="1"/>
          </p:cNvSpPr>
          <p:nvPr>
            <p:ph type="body" idx="1"/>
          </p:nvPr>
        </p:nvSpPr>
        <p:spPr/>
        <p:txBody>
          <a:bodyPr/>
          <a:lstStyle/>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buFontTx/>
              <a:buNone/>
            </a:pPr>
            <a:r>
              <a:rPr lang="en-US">
                <a:latin typeface="Calibri" charset="0"/>
                <a:cs typeface="Calibri" charset="0"/>
              </a:rPr>
              <a:t>	</a:t>
            </a:r>
          </a:p>
          <a:p>
            <a:pPr eaLnBrk="1" hangingPunct="1">
              <a:buFontTx/>
              <a:buNone/>
            </a:pPr>
            <a:r>
              <a:rPr lang="en-US" sz="2000">
                <a:latin typeface="Calibri" charset="0"/>
                <a:cs typeface="Calibri" charset="0"/>
              </a:rPr>
              <a:t>2. 	To prevent radiated emissions external to the product from coupling to the product</a:t>
            </a:r>
            <a:r>
              <a:rPr lang="ja-JP" altLang="en-US" sz="2000">
                <a:latin typeface="Calibri" charset="0"/>
                <a:cs typeface="Calibri" charset="0"/>
              </a:rPr>
              <a:t>’</a:t>
            </a:r>
            <a:r>
              <a:rPr lang="en-US" altLang="ja-JP" sz="2000">
                <a:latin typeface="Calibri" charset="0"/>
                <a:cs typeface="Calibri" charset="0"/>
              </a:rPr>
              <a:t>s electronics.</a:t>
            </a:r>
          </a:p>
          <a:p>
            <a:pPr lvl="1" eaLnBrk="1" hangingPunct="1"/>
            <a:endParaRPr lang="en-US">
              <a:latin typeface="Arial" charset="0"/>
            </a:endParaRPr>
          </a:p>
          <a:p>
            <a:pPr eaLnBrk="1" hangingPunct="1"/>
            <a:endParaRPr lang="en-US">
              <a:solidFill>
                <a:srgbClr val="808080"/>
              </a:solidFill>
              <a:latin typeface="Arial" charset="0"/>
            </a:endParaRPr>
          </a:p>
          <a:p>
            <a:pPr eaLnBrk="1" hangingPunct="1">
              <a:buFontTx/>
              <a:buNone/>
            </a:pPr>
            <a:endParaRPr lang="fr-CH">
              <a:latin typeface="Arial" charset="0"/>
            </a:endParaRPr>
          </a:p>
          <a:p>
            <a:pPr eaLnBrk="1" hangingPunct="1">
              <a:buFontTx/>
              <a:buNone/>
            </a:pPr>
            <a:endParaRPr lang="fr-CH">
              <a:latin typeface="Arial" charset="0"/>
            </a:endParaRPr>
          </a:p>
          <a:p>
            <a:pPr eaLnBrk="1" hangingPunct="1">
              <a:buFontTx/>
              <a:buNone/>
            </a:pPr>
            <a:endParaRPr lang="en-US">
              <a:latin typeface="Arial" charset="0"/>
            </a:endParaRPr>
          </a:p>
        </p:txBody>
      </p:sp>
      <p:graphicFrame>
        <p:nvGraphicFramePr>
          <p:cNvPr id="8194" name="Object 5"/>
          <p:cNvGraphicFramePr>
            <a:graphicFrameLocks noChangeAspect="1"/>
          </p:cNvGraphicFramePr>
          <p:nvPr/>
        </p:nvGraphicFramePr>
        <p:xfrm>
          <a:off x="2700338" y="1989138"/>
          <a:ext cx="3752850" cy="2209800"/>
        </p:xfrm>
        <a:graphic>
          <a:graphicData uri="http://schemas.openxmlformats.org/presentationml/2006/ole">
            <mc:AlternateContent xmlns:mc="http://schemas.openxmlformats.org/markup-compatibility/2006">
              <mc:Choice xmlns:v="urn:schemas-microsoft-com:vml" Requires="v">
                <p:oleObj spid="_x0000_s8205" name="Picture" r:id="rId4" imgW="3048000" imgH="1657350" progId="Word.Picture.8">
                  <p:embed/>
                </p:oleObj>
              </mc:Choice>
              <mc:Fallback>
                <p:oleObj name="Picture" r:id="rId4" imgW="3048000" imgH="165735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1989138"/>
                        <a:ext cx="3752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Title 1"/>
          <p:cNvSpPr>
            <a:spLocks noGrp="1"/>
          </p:cNvSpPr>
          <p:nvPr>
            <p:ph type="title"/>
          </p:nvPr>
        </p:nvSpPr>
        <p:spPr/>
        <p:txBody>
          <a:bodyPr/>
          <a:lstStyle/>
          <a:p>
            <a:endParaRPr lang="fr-CH">
              <a:latin typeface="Arial" charset="0"/>
            </a:endParaRP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Purposes of Shielding</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44" name="Rectangle 8"/>
          <p:cNvSpPr>
            <a:spLocks noGrp="1" noChangeArrowheads="1"/>
          </p:cNvSpPr>
          <p:nvPr>
            <p:ph type="body" idx="1"/>
          </p:nvPr>
        </p:nvSpPr>
        <p:spPr>
          <a:xfrm>
            <a:off x="669925" y="1158875"/>
            <a:ext cx="7772400" cy="4494213"/>
          </a:xfrm>
          <a:noFill/>
        </p:spPr>
        <p:txBody>
          <a:bodyPr/>
          <a:lstStyle/>
          <a:p>
            <a:pPr eaLnBrk="1" hangingPunct="1"/>
            <a:r>
              <a:rPr lang="en-US" sz="2400">
                <a:latin typeface="Calibri" charset="0"/>
                <a:cs typeface="Calibri" charset="0"/>
              </a:rPr>
              <a:t>Within the spherical shell material (for </a:t>
            </a:r>
            <a:r>
              <a:rPr lang="en-US" sz="2400" i="1">
                <a:latin typeface="Calibri" charset="0"/>
                <a:cs typeface="Calibri" charset="0"/>
              </a:rPr>
              <a:t>a</a:t>
            </a:r>
            <a:r>
              <a:rPr lang="en-US" sz="2400">
                <a:latin typeface="Calibri" charset="0"/>
                <a:cs typeface="Calibri" charset="0"/>
              </a:rPr>
              <a:t> </a:t>
            </a:r>
            <a:r>
              <a:rPr lang="en-US" sz="2400">
                <a:latin typeface="Calibri" charset="0"/>
                <a:cs typeface="Calibri" charset="0"/>
                <a:sym typeface="Symbol" charset="0"/>
              </a:rPr>
              <a:t>≥</a:t>
            </a:r>
            <a:r>
              <a:rPr lang="en-US" sz="2400">
                <a:latin typeface="Calibri" charset="0"/>
                <a:cs typeface="Calibri" charset="0"/>
              </a:rPr>
              <a:t> </a:t>
            </a:r>
            <a:r>
              <a:rPr lang="en-US" sz="2400" i="1">
                <a:latin typeface="Calibri" charset="0"/>
                <a:cs typeface="Calibri" charset="0"/>
              </a:rPr>
              <a:t>r</a:t>
            </a:r>
            <a:r>
              <a:rPr lang="en-US" sz="2400">
                <a:latin typeface="Calibri" charset="0"/>
                <a:cs typeface="Calibri" charset="0"/>
              </a:rPr>
              <a:t> </a:t>
            </a:r>
            <a:r>
              <a:rPr lang="en-US" sz="2400">
                <a:latin typeface="Calibri" charset="0"/>
                <a:cs typeface="Calibri" charset="0"/>
                <a:sym typeface="Symbol" charset="0"/>
              </a:rPr>
              <a:t>≥</a:t>
            </a:r>
            <a:r>
              <a:rPr lang="en-US" sz="2400">
                <a:latin typeface="Calibri" charset="0"/>
                <a:cs typeface="Calibri" charset="0"/>
              </a:rPr>
              <a:t> </a:t>
            </a:r>
            <a:r>
              <a:rPr lang="en-US" sz="2400" i="1">
                <a:latin typeface="Calibri" charset="0"/>
                <a:cs typeface="Calibri" charset="0"/>
              </a:rPr>
              <a:t>b</a:t>
            </a:r>
            <a:r>
              <a:rPr lang="en-US" sz="2400">
                <a:latin typeface="Calibri" charset="0"/>
                <a:cs typeface="Calibri" charset="0"/>
              </a:rPr>
              <a:t>) the potential is of the form</a:t>
            </a:r>
          </a:p>
          <a:p>
            <a:pPr eaLnBrk="1" hangingPunct="1"/>
            <a:endParaRPr lang="en-US" sz="2400">
              <a:latin typeface="Calibri" charset="0"/>
              <a:cs typeface="Calibri" charset="0"/>
            </a:endParaRPr>
          </a:p>
          <a:p>
            <a:pPr eaLnBrk="1" hangingPunct="1"/>
            <a:r>
              <a:rPr lang="en-US" sz="2400">
                <a:latin typeface="Calibri" charset="0"/>
                <a:cs typeface="Calibri" charset="0"/>
              </a:rPr>
              <a:t>And within the center hollow region of the shell, it is</a:t>
            </a:r>
          </a:p>
          <a:p>
            <a:pPr eaLnBrk="1" hangingPunct="1"/>
            <a:endParaRPr lang="en-US" sz="2400">
              <a:latin typeface="Calibri" charset="0"/>
              <a:cs typeface="Calibri" charset="0"/>
            </a:endParaRPr>
          </a:p>
          <a:p>
            <a:pPr eaLnBrk="1" hangingPunct="1"/>
            <a:r>
              <a:rPr lang="en-US" sz="2400">
                <a:latin typeface="Calibri" charset="0"/>
                <a:cs typeface="Calibri" charset="0"/>
              </a:rPr>
              <a:t>The unknown coefficients A, B, C and D must be determined from the boundary conditions that both </a:t>
            </a:r>
            <a:r>
              <a:rPr lang="en-US" sz="2400" i="1">
                <a:latin typeface="Calibri" charset="0"/>
                <a:cs typeface="Calibri" charset="0"/>
                <a:sym typeface="Symbol" charset="0"/>
              </a:rPr>
              <a:t>φ</a:t>
            </a:r>
            <a:r>
              <a:rPr lang="en-US" sz="2400">
                <a:latin typeface="Calibri" charset="0"/>
                <a:cs typeface="Calibri" charset="0"/>
              </a:rPr>
              <a:t>  and (</a:t>
            </a:r>
            <a:r>
              <a:rPr lang="en-US" sz="2400" i="1">
                <a:latin typeface="Calibri" charset="0"/>
                <a:cs typeface="Calibri" charset="0"/>
                <a:sym typeface="Symbol" charset="0"/>
              </a:rPr>
              <a:t>μ</a:t>
            </a:r>
            <a:r>
              <a:rPr lang="en-US" sz="2400" i="1">
                <a:latin typeface="Calibri" charset="0"/>
                <a:cs typeface="Calibri" charset="0"/>
              </a:rPr>
              <a:t> </a:t>
            </a:r>
            <a:r>
              <a:rPr lang="en-US" sz="2400" i="1">
                <a:latin typeface="Calibri" charset="0"/>
                <a:cs typeface="Calibri" charset="0"/>
                <a:sym typeface="Symbol" charset="0"/>
              </a:rPr>
              <a:t>δφ</a:t>
            </a:r>
            <a:r>
              <a:rPr lang="en-US" sz="2400" i="1">
                <a:latin typeface="Calibri" charset="0"/>
                <a:cs typeface="Calibri" charset="0"/>
              </a:rPr>
              <a:t>/</a:t>
            </a:r>
            <a:r>
              <a:rPr lang="en-US" sz="2400" i="1">
                <a:latin typeface="Calibri" charset="0"/>
                <a:cs typeface="Calibri" charset="0"/>
                <a:sym typeface="Symbol" charset="0"/>
              </a:rPr>
              <a:t>δ</a:t>
            </a:r>
            <a:r>
              <a:rPr lang="en-US" sz="2400" i="1">
                <a:latin typeface="Calibri" charset="0"/>
                <a:cs typeface="Calibri" charset="0"/>
              </a:rPr>
              <a:t>r</a:t>
            </a:r>
            <a:r>
              <a:rPr lang="en-US" sz="2400">
                <a:latin typeface="Calibri" charset="0"/>
                <a:cs typeface="Calibri" charset="0"/>
              </a:rPr>
              <a:t>) be continuous functions at </a:t>
            </a:r>
            <a:r>
              <a:rPr lang="en-US" sz="2400" i="1">
                <a:latin typeface="Calibri" charset="0"/>
                <a:cs typeface="Calibri" charset="0"/>
              </a:rPr>
              <a:t>r = a</a:t>
            </a:r>
            <a:r>
              <a:rPr lang="en-US" sz="2400">
                <a:latin typeface="Calibri" charset="0"/>
                <a:cs typeface="Calibri" charset="0"/>
              </a:rPr>
              <a:t> and </a:t>
            </a:r>
            <a:r>
              <a:rPr lang="en-US" sz="2400" i="1">
                <a:latin typeface="Calibri" charset="0"/>
                <a:cs typeface="Calibri" charset="0"/>
              </a:rPr>
              <a:t>r = b</a:t>
            </a:r>
            <a:r>
              <a:rPr lang="en-US" sz="2400">
                <a:latin typeface="Calibri" charset="0"/>
                <a:cs typeface="Calibri" charset="0"/>
              </a:rPr>
              <a:t>.</a:t>
            </a:r>
          </a:p>
          <a:p>
            <a:pPr eaLnBrk="1" hangingPunct="1"/>
            <a:r>
              <a:rPr lang="en-US" sz="2400">
                <a:latin typeface="Calibri" charset="0"/>
                <a:cs typeface="Calibri" charset="0"/>
              </a:rPr>
              <a:t>The resulting internal H-field then is expressed as </a:t>
            </a:r>
          </a:p>
          <a:p>
            <a:pPr eaLnBrk="1" hangingPunct="1"/>
            <a:endParaRPr lang="en-US" sz="2400">
              <a:latin typeface="Calibri" charset="0"/>
              <a:cs typeface="Calibri" charset="0"/>
            </a:endParaRPr>
          </a:p>
        </p:txBody>
      </p:sp>
      <p:graphicFrame>
        <p:nvGraphicFramePr>
          <p:cNvPr id="654345" name="Object 9"/>
          <p:cNvGraphicFramePr>
            <a:graphicFrameLocks noChangeAspect="1"/>
          </p:cNvGraphicFramePr>
          <p:nvPr/>
        </p:nvGraphicFramePr>
        <p:xfrm>
          <a:off x="3492500" y="1879600"/>
          <a:ext cx="1847850" cy="601663"/>
        </p:xfrm>
        <a:graphic>
          <a:graphicData uri="http://schemas.openxmlformats.org/presentationml/2006/ole">
            <mc:AlternateContent xmlns:mc="http://schemas.openxmlformats.org/markup-compatibility/2006">
              <mc:Choice xmlns:v="urn:schemas-microsoft-com:vml" Requires="v">
                <p:oleObj spid="_x0000_s63518" name="Equation" r:id="rId4" imgW="1320227" imgH="431613" progId="Equation.3">
                  <p:embed/>
                </p:oleObj>
              </mc:Choice>
              <mc:Fallback>
                <p:oleObj name="Equation" r:id="rId4" imgW="1320227" imgH="431613"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879600"/>
                        <a:ext cx="184785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54346" name="Object 10"/>
          <p:cNvGraphicFramePr>
            <a:graphicFrameLocks noChangeAspect="1"/>
          </p:cNvGraphicFramePr>
          <p:nvPr/>
        </p:nvGraphicFramePr>
        <p:xfrm>
          <a:off x="3657600" y="2868613"/>
          <a:ext cx="1346200" cy="357187"/>
        </p:xfrm>
        <a:graphic>
          <a:graphicData uri="http://schemas.openxmlformats.org/presentationml/2006/ole">
            <mc:AlternateContent xmlns:mc="http://schemas.openxmlformats.org/markup-compatibility/2006">
              <mc:Choice xmlns:v="urn:schemas-microsoft-com:vml" Requires="v">
                <p:oleObj spid="_x0000_s63519" name="Equation" r:id="rId6" imgW="863225" imgH="228501" progId="Equation.3">
                  <p:embed/>
                </p:oleObj>
              </mc:Choice>
              <mc:Fallback>
                <p:oleObj name="Equation" r:id="rId6" imgW="863225" imgH="228501"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868613"/>
                        <a:ext cx="13462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54347" name="Object 11"/>
          <p:cNvGraphicFramePr>
            <a:graphicFrameLocks noChangeAspect="1"/>
          </p:cNvGraphicFramePr>
          <p:nvPr/>
        </p:nvGraphicFramePr>
        <p:xfrm>
          <a:off x="2771775" y="5300663"/>
          <a:ext cx="3003550" cy="1092200"/>
        </p:xfrm>
        <a:graphic>
          <a:graphicData uri="http://schemas.openxmlformats.org/presentationml/2006/ole">
            <mc:AlternateContent xmlns:mc="http://schemas.openxmlformats.org/markup-compatibility/2006">
              <mc:Choice xmlns:v="urn:schemas-microsoft-com:vml" Requires="v">
                <p:oleObj spid="_x0000_s63520" name="Equation" r:id="rId8" imgW="1955800" imgH="711200" progId="Equation.DSMT4">
                  <p:embed/>
                </p:oleObj>
              </mc:Choice>
              <mc:Fallback>
                <p:oleObj name="Equation" r:id="rId8" imgW="1955800" imgH="7112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5300663"/>
                        <a:ext cx="300355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43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43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43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43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43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43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2" name="Rectangle 8"/>
          <p:cNvSpPr>
            <a:spLocks noGrp="1" noChangeArrowheads="1"/>
          </p:cNvSpPr>
          <p:nvPr>
            <p:ph type="body" idx="1"/>
          </p:nvPr>
        </p:nvSpPr>
        <p:spPr>
          <a:xfrm>
            <a:off x="708025" y="1330325"/>
            <a:ext cx="8112125" cy="4494213"/>
          </a:xfrm>
          <a:noFill/>
        </p:spPr>
        <p:txBody>
          <a:bodyPr/>
          <a:lstStyle/>
          <a:p>
            <a:pPr eaLnBrk="1" hangingPunct="1"/>
            <a:endParaRPr lang="en-US">
              <a:latin typeface="Arial" charset="0"/>
            </a:endParaRPr>
          </a:p>
          <a:p>
            <a:pPr eaLnBrk="1" hangingPunct="1"/>
            <a:r>
              <a:rPr lang="en-US" sz="2400">
                <a:latin typeface="Calibri" charset="0"/>
                <a:cs typeface="Calibri" charset="0"/>
              </a:rPr>
              <a:t>Notice that if the shell material is non-magnetic, </a:t>
            </a:r>
            <a:r>
              <a:rPr lang="en-US" sz="2400" i="1">
                <a:latin typeface="Calibri" charset="0"/>
                <a:cs typeface="Calibri" charset="0"/>
                <a:sym typeface="Symbol" charset="0"/>
              </a:rPr>
              <a:t>μ</a:t>
            </a:r>
            <a:r>
              <a:rPr lang="en-US" sz="2400" i="1" baseline="-25000">
                <a:latin typeface="Calibri" charset="0"/>
                <a:cs typeface="Calibri" charset="0"/>
              </a:rPr>
              <a:t>r</a:t>
            </a:r>
            <a:r>
              <a:rPr lang="en-US" sz="2400" i="1">
                <a:latin typeface="Calibri" charset="0"/>
                <a:cs typeface="Calibri" charset="0"/>
              </a:rPr>
              <a:t> = </a:t>
            </a:r>
            <a:r>
              <a:rPr lang="en-US" sz="2400">
                <a:latin typeface="Calibri" charset="0"/>
                <a:cs typeface="Calibri" charset="0"/>
              </a:rPr>
              <a:t>1</a:t>
            </a:r>
          </a:p>
          <a:p>
            <a:pPr lvl="1" eaLnBrk="1" hangingPunct="1"/>
            <a:r>
              <a:rPr lang="en-US" sz="2000">
                <a:latin typeface="Calibri" charset="0"/>
                <a:cs typeface="Calibri" charset="0"/>
              </a:rPr>
              <a:t> This result in no shielding:  </a:t>
            </a:r>
            <a:r>
              <a:rPr lang="en-US" sz="2000" i="1">
                <a:latin typeface="Calibri" charset="0"/>
                <a:cs typeface="Calibri" charset="0"/>
              </a:rPr>
              <a:t>H</a:t>
            </a:r>
            <a:r>
              <a:rPr lang="en-US" sz="2000" i="1" baseline="30000">
                <a:latin typeface="Calibri" charset="0"/>
                <a:cs typeface="Calibri" charset="0"/>
              </a:rPr>
              <a:t>in</a:t>
            </a:r>
            <a:r>
              <a:rPr lang="en-US" sz="2000">
                <a:latin typeface="Calibri" charset="0"/>
                <a:cs typeface="Calibri" charset="0"/>
              </a:rPr>
              <a:t> = </a:t>
            </a:r>
            <a:r>
              <a:rPr lang="en-US" sz="2000" i="1">
                <a:latin typeface="Calibri" charset="0"/>
                <a:cs typeface="Calibri" charset="0"/>
              </a:rPr>
              <a:t>H</a:t>
            </a:r>
            <a:r>
              <a:rPr lang="en-US" sz="2000" i="1" baseline="30000">
                <a:latin typeface="Calibri" charset="0"/>
                <a:cs typeface="Calibri" charset="0"/>
              </a:rPr>
              <a:t>inc</a:t>
            </a:r>
            <a:r>
              <a:rPr lang="en-US" sz="2000">
                <a:latin typeface="Calibri" charset="0"/>
                <a:cs typeface="Calibri" charset="0"/>
              </a:rPr>
              <a:t>.</a:t>
            </a:r>
          </a:p>
          <a:p>
            <a:pPr lvl="1" eaLnBrk="1" hangingPunct="1"/>
            <a:endParaRPr lang="en-US">
              <a:latin typeface="Calibri" charset="0"/>
              <a:cs typeface="Calibri" charset="0"/>
            </a:endParaRPr>
          </a:p>
          <a:p>
            <a:pPr eaLnBrk="1" hangingPunct="1"/>
            <a:r>
              <a:rPr lang="en-US" sz="2400">
                <a:latin typeface="Calibri" charset="0"/>
                <a:cs typeface="Calibri" charset="0"/>
              </a:rPr>
              <a:t> For a thin shell of thickness Δ = (</a:t>
            </a:r>
            <a:r>
              <a:rPr lang="en-US" sz="2400" i="1">
                <a:latin typeface="Calibri" charset="0"/>
                <a:cs typeface="Calibri" charset="0"/>
              </a:rPr>
              <a:t>b - a</a:t>
            </a:r>
            <a:r>
              <a:rPr lang="en-US" sz="2400">
                <a:latin typeface="Calibri" charset="0"/>
                <a:cs typeface="Calibri" charset="0"/>
              </a:rPr>
              <a:t>) made of a highly magnetic material (</a:t>
            </a:r>
            <a:r>
              <a:rPr lang="en-US" sz="2400" i="1">
                <a:latin typeface="Calibri" charset="0"/>
                <a:cs typeface="Calibri" charset="0"/>
                <a:sym typeface="Symbol" charset="0"/>
              </a:rPr>
              <a:t>μ</a:t>
            </a:r>
            <a:r>
              <a:rPr lang="en-US" sz="2400" i="1" baseline="-25000">
                <a:latin typeface="Calibri" charset="0"/>
                <a:cs typeface="Calibri" charset="0"/>
              </a:rPr>
              <a:t>r</a:t>
            </a:r>
            <a:r>
              <a:rPr lang="en-US" sz="2400" i="1">
                <a:latin typeface="Calibri" charset="0"/>
                <a:cs typeface="Calibri" charset="0"/>
              </a:rPr>
              <a:t> &gt;&gt; </a:t>
            </a:r>
            <a:r>
              <a:rPr lang="en-US" sz="2400">
                <a:latin typeface="Calibri" charset="0"/>
                <a:cs typeface="Calibri" charset="0"/>
              </a:rPr>
              <a:t>1,) the internal field is approximately</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graphicFrame>
        <p:nvGraphicFramePr>
          <p:cNvPr id="656393" name="Object 9"/>
          <p:cNvGraphicFramePr>
            <a:graphicFrameLocks noChangeAspect="1"/>
          </p:cNvGraphicFramePr>
          <p:nvPr/>
        </p:nvGraphicFramePr>
        <p:xfrm>
          <a:off x="3419475" y="4292600"/>
          <a:ext cx="2314575" cy="881063"/>
        </p:xfrm>
        <a:graphic>
          <a:graphicData uri="http://schemas.openxmlformats.org/presentationml/2006/ole">
            <mc:AlternateContent xmlns:mc="http://schemas.openxmlformats.org/markup-compatibility/2006">
              <mc:Choice xmlns:v="urn:schemas-microsoft-com:vml" Requires="v">
                <p:oleObj spid="_x0000_s65548" name="Equation" r:id="rId4" imgW="1663700" imgH="635000" progId="Equation.DSMT4">
                  <p:embed/>
                </p:oleObj>
              </mc:Choice>
              <mc:Fallback>
                <p:oleObj name="Equation" r:id="rId4" imgW="1663700" imgH="635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292600"/>
                        <a:ext cx="231457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9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2"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body" idx="1"/>
          </p:nvPr>
        </p:nvSpPr>
        <p:spPr>
          <a:xfrm>
            <a:off x="838200" y="1295400"/>
            <a:ext cx="7696200" cy="4525963"/>
          </a:xfrm>
          <a:noFill/>
        </p:spPr>
        <p:txBody>
          <a:bodyPr/>
          <a:lstStyle/>
          <a:p>
            <a:pPr eaLnBrk="1" hangingPunct="1"/>
            <a:r>
              <a:rPr lang="en-US" sz="2400">
                <a:latin typeface="Calibri" charset="0"/>
                <a:cs typeface="Calibri" charset="0"/>
              </a:rPr>
              <a:t>Illustration of the static magnetic field attenuation factor of a thin spherical shell of iron with μ</a:t>
            </a:r>
            <a:r>
              <a:rPr lang="en-US" sz="2400" baseline="-25000">
                <a:latin typeface="Calibri" charset="0"/>
                <a:cs typeface="Calibri" charset="0"/>
              </a:rPr>
              <a:t>r</a:t>
            </a:r>
            <a:r>
              <a:rPr lang="en-US" sz="2400">
                <a:latin typeface="Calibri" charset="0"/>
                <a:cs typeface="Calibri" charset="0"/>
              </a:rPr>
              <a:t>= 400.</a:t>
            </a:r>
          </a:p>
          <a:p>
            <a:pPr eaLnBrk="1" hangingPunct="1"/>
            <a:endParaRPr lang="en-US" sz="2400">
              <a:latin typeface="Arial" charset="0"/>
            </a:endParaRPr>
          </a:p>
          <a:p>
            <a:pPr eaLnBrk="1" hangingPunct="1"/>
            <a:endParaRPr lang="en-US" sz="2400">
              <a:latin typeface="Arial" charset="0"/>
            </a:endParaRPr>
          </a:p>
          <a:p>
            <a:pPr eaLnBrk="1" hangingPunct="1"/>
            <a:endParaRPr lang="en-US" sz="2400">
              <a:latin typeface="Arial" charset="0"/>
            </a:endParaRPr>
          </a:p>
          <a:p>
            <a:pPr eaLnBrk="1" hangingPunct="1"/>
            <a:endParaRPr lang="en-US" sz="2400">
              <a:latin typeface="Arial" charset="0"/>
            </a:endParaRPr>
          </a:p>
          <a:p>
            <a:pPr eaLnBrk="1" hangingPunct="1"/>
            <a:endParaRPr lang="en-US" sz="2400">
              <a:latin typeface="Arial" charset="0"/>
            </a:endParaRPr>
          </a:p>
        </p:txBody>
      </p:sp>
      <p:pic>
        <p:nvPicPr>
          <p:cNvPr id="29700" name="Picture 7"/>
          <p:cNvPicPr>
            <a:picLocks noChangeAspect="1" noChangeArrowheads="1"/>
          </p:cNvPicPr>
          <p:nvPr/>
        </p:nvPicPr>
        <p:blipFill>
          <a:blip r:embed="rId3">
            <a:extLst>
              <a:ext uri="{28A0092B-C50C-407E-A947-70E740481C1C}">
                <a14:useLocalDpi xmlns:a14="http://schemas.microsoft.com/office/drawing/2010/main" val="0"/>
              </a:ext>
            </a:extLst>
          </a:blip>
          <a:srcRect t="-6207" r="-5441"/>
          <a:stretch>
            <a:fillRect/>
          </a:stretch>
        </p:blipFill>
        <p:spPr bwMode="auto">
          <a:xfrm>
            <a:off x="1447800" y="2362200"/>
            <a:ext cx="6553200" cy="3925888"/>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err="1">
                <a:solidFill>
                  <a:sysClr val="window" lastClr="FFFFFF"/>
                </a:solidFill>
                <a:latin typeface="Calibri" charset="0"/>
              </a:rPr>
              <a:t>Magnetostatic</a:t>
            </a:r>
            <a:r>
              <a:rPr lang="en-US" sz="3200" kern="0" dirty="0">
                <a:solidFill>
                  <a:sysClr val="window" lastClr="FFFFFF"/>
                </a:solidFill>
                <a:latin typeface="Calibri" charset="0"/>
              </a:rPr>
              <a:t> Field Shielding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1"/>
          </p:nvPr>
        </p:nvSpPr>
        <p:spPr>
          <a:xfrm>
            <a:off x="838200" y="1295400"/>
            <a:ext cx="7696200" cy="4525963"/>
          </a:xfrm>
          <a:noFill/>
        </p:spPr>
        <p:txBody>
          <a:bodyPr/>
          <a:lstStyle/>
          <a:p>
            <a:pPr eaLnBrk="1" hangingPunct="1"/>
            <a:r>
              <a:rPr lang="en-US" sz="2400">
                <a:latin typeface="Calibri" charset="0"/>
                <a:cs typeface="Calibri" charset="0"/>
              </a:rPr>
              <a:t>The permeability of ferromagnetic materials decreases with frequency</a:t>
            </a:r>
          </a:p>
          <a:p>
            <a:pPr eaLnBrk="1" hangingPunct="1"/>
            <a:endParaRPr lang="en-US" sz="2400">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pic>
        <p:nvPicPr>
          <p:cNvPr id="696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205038"/>
            <a:ext cx="49323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6"/>
          <p:cNvSpPr>
            <a:spLocks noChangeArrowheads="1"/>
          </p:cNvSpPr>
          <p:nvPr/>
        </p:nvSpPr>
        <p:spPr bwMode="auto">
          <a:xfrm>
            <a:off x="6011863" y="4149725"/>
            <a:ext cx="2808287" cy="1739900"/>
          </a:xfrm>
          <a:prstGeom prst="rect">
            <a:avLst/>
          </a:prstGeom>
          <a:solidFill>
            <a:srgbClr val="FFFF00"/>
          </a:solidFill>
          <a:ln w="9525">
            <a:solidFill>
              <a:srgbClr val="FF0000"/>
            </a:solidFill>
            <a:miter lim="800000"/>
            <a:headEnd/>
            <a:tailEnd/>
          </a:ln>
        </p:spPr>
        <p:txBody>
          <a:bodyPr>
            <a:spAutoFit/>
          </a:bodyPr>
          <a:lstStyle/>
          <a:p>
            <a:pPr eaLnBrk="1" hangingPunct="1"/>
            <a:r>
              <a:rPr lang="fr-CH">
                <a:solidFill>
                  <a:srgbClr val="FF0000"/>
                </a:solidFill>
              </a:rPr>
              <a:t>In general, the ferromagnetic material manufacturers specify the relative permeability of materials at  low frequency </a:t>
            </a:r>
            <a:r>
              <a:rPr lang="fr-FR">
                <a:solidFill>
                  <a:srgbClr val="FF0000"/>
                </a:solidFill>
                <a:latin typeface="Tahoma" charset="0"/>
                <a:cs typeface="Times New Roman" charset="0"/>
              </a:rPr>
              <a:t>(&lt; 1 kHz)! </a:t>
            </a: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Low Frequency Magnetic Field Shielding</a:t>
            </a:r>
          </a:p>
          <a:p>
            <a:pPr eaLnBrk="1" fontAlgn="auto" hangingPunct="1">
              <a:spcBef>
                <a:spcPts val="0"/>
              </a:spcBef>
              <a:spcAft>
                <a:spcPts val="0"/>
              </a:spcAft>
              <a:defRPr/>
            </a:pPr>
            <a:r>
              <a:rPr lang="en-US" sz="3200" kern="0" dirty="0">
                <a:solidFill>
                  <a:sysClr val="window" lastClr="FFFFFF"/>
                </a:solidFill>
                <a:latin typeface="Calibri" charset="0"/>
              </a:rPr>
              <a:t>SE Degradation of Ferromagnetic Materials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body" idx="1"/>
          </p:nvPr>
        </p:nvSpPr>
        <p:spPr>
          <a:xfrm>
            <a:off x="838200" y="1295400"/>
            <a:ext cx="7696200" cy="4525963"/>
          </a:xfrm>
          <a:noFill/>
        </p:spPr>
        <p:txBody>
          <a:bodyPr/>
          <a:lstStyle/>
          <a:p>
            <a:pPr eaLnBrk="1" hangingPunct="1"/>
            <a:r>
              <a:rPr lang="fr-CH" sz="2400">
                <a:latin typeface="Calibri" charset="0"/>
                <a:cs typeface="Calibri" charset="0"/>
              </a:rPr>
              <a:t>The permeability of ferromagnetic materials decrease with the intensity of the magnetic field. </a:t>
            </a:r>
            <a:endParaRPr lang="en-US" sz="2400">
              <a:latin typeface="Calibri" charset="0"/>
              <a:cs typeface="Calibri"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sp>
        <p:nvSpPr>
          <p:cNvPr id="71682" name="AutoShape 7"/>
          <p:cNvSpPr>
            <a:spLocks noChangeAspect="1" noChangeArrowheads="1" noTextEdit="1"/>
          </p:cNvSpPr>
          <p:nvPr/>
        </p:nvSpPr>
        <p:spPr bwMode="auto">
          <a:xfrm>
            <a:off x="539750" y="2420938"/>
            <a:ext cx="6048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p>
        </p:txBody>
      </p:sp>
      <p:pic>
        <p:nvPicPr>
          <p:cNvPr id="7168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938"/>
            <a:ext cx="6015037"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Low Frequency Magnetic Field Shielding</a:t>
            </a:r>
          </a:p>
          <a:p>
            <a:pPr eaLnBrk="1" fontAlgn="auto" hangingPunct="1">
              <a:spcBef>
                <a:spcPts val="0"/>
              </a:spcBef>
              <a:spcAft>
                <a:spcPts val="0"/>
              </a:spcAft>
              <a:defRPr/>
            </a:pPr>
            <a:r>
              <a:rPr lang="en-US" sz="3200" kern="0" dirty="0">
                <a:solidFill>
                  <a:sysClr val="window" lastClr="FFFFFF"/>
                </a:solidFill>
                <a:latin typeface="Calibri" charset="0"/>
              </a:rPr>
              <a:t>SE Degradation of Ferromagnetic Materials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457200" y="1600200"/>
            <a:ext cx="4475163" cy="4525963"/>
          </a:xfrm>
        </p:spPr>
        <p:txBody>
          <a:bodyPr/>
          <a:lstStyle/>
          <a:p>
            <a:pPr eaLnBrk="1" hangingPunct="1"/>
            <a:r>
              <a:rPr lang="fr-CH" sz="2400">
                <a:latin typeface="Calibri" charset="0"/>
                <a:cs typeface="Calibri" charset="0"/>
              </a:rPr>
              <a:t>A common application of the ‘shorted turn’ effect in the reduction of magnetic fields is with transformers of switching power supplies. A conductive ‘turn’ consisting of contiguous strip of copper tapen is wrapped around the transformer. </a:t>
            </a:r>
          </a:p>
        </p:txBody>
      </p:sp>
      <p:pic>
        <p:nvPicPr>
          <p:cNvPr id="737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16113"/>
            <a:ext cx="398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Low Frequency Magnetic Field Shielding</a:t>
            </a:r>
          </a:p>
          <a:p>
            <a:pPr eaLnBrk="1" fontAlgn="auto" hangingPunct="1">
              <a:spcBef>
                <a:spcPts val="0"/>
              </a:spcBef>
              <a:spcAft>
                <a:spcPts val="0"/>
              </a:spcAft>
              <a:defRPr/>
            </a:pPr>
            <a:r>
              <a:rPr lang="en-US" sz="2800" kern="0" dirty="0">
                <a:solidFill>
                  <a:sysClr val="window" lastClr="FFFFFF"/>
                </a:solidFill>
                <a:latin typeface="Calibri" charset="0"/>
              </a:rPr>
              <a:t>Use of ‘Shorted Turn Effect’ in the Reduction of H-Field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8"/>
          <p:cNvSpPr>
            <a:spLocks noGrp="1" noChangeArrowheads="1"/>
          </p:cNvSpPr>
          <p:nvPr>
            <p:ph type="body" idx="1"/>
          </p:nvPr>
        </p:nvSpPr>
        <p:spPr/>
        <p:txBody>
          <a:bodyPr/>
          <a:lstStyle/>
          <a:p>
            <a:pPr algn="just" eaLnBrk="1" hangingPunct="1"/>
            <a:r>
              <a:rPr lang="fr-CH" sz="2400">
                <a:latin typeface="Calibri" charset="0"/>
                <a:cs typeface="Calibri" charset="0"/>
              </a:rPr>
              <a:t>The objective is to reduce the radiated magnetic field of the leakage flux of the transformer. It is important to place the loop such that the surface bounded by the loop is as perpendicular as possible to the flux that is intended to cancel. </a:t>
            </a: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Low Frequency Magnetic Field Shielding</a:t>
            </a:r>
          </a:p>
          <a:p>
            <a:pPr eaLnBrk="1" fontAlgn="auto" hangingPunct="1">
              <a:spcBef>
                <a:spcPts val="0"/>
              </a:spcBef>
              <a:spcAft>
                <a:spcPts val="0"/>
              </a:spcAft>
              <a:defRPr/>
            </a:pPr>
            <a:r>
              <a:rPr lang="en-US" sz="2800" kern="0" dirty="0">
                <a:solidFill>
                  <a:sysClr val="window" lastClr="FFFFFF"/>
                </a:solidFill>
                <a:latin typeface="Calibri" charset="0"/>
              </a:rPr>
              <a:t>Use of ‘Shorted Turn Effect’ in the Reduction of H-Field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2133600"/>
            <a:ext cx="50561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7826" name="Object 14"/>
          <p:cNvGraphicFramePr>
            <a:graphicFrameLocks noChangeAspect="1"/>
          </p:cNvGraphicFramePr>
          <p:nvPr/>
        </p:nvGraphicFramePr>
        <p:xfrm>
          <a:off x="1187450" y="2276475"/>
          <a:ext cx="1687513" cy="777875"/>
        </p:xfrm>
        <a:graphic>
          <a:graphicData uri="http://schemas.openxmlformats.org/presentationml/2006/ole">
            <mc:AlternateContent xmlns:mc="http://schemas.openxmlformats.org/markup-compatibility/2006">
              <mc:Choice xmlns:v="urn:schemas-microsoft-com:vml" Requires="v">
                <p:oleObj spid="_x0000_s77855" r:id="rId5" imgW="1143000" imgH="485775" progId="Equation.3">
                  <p:embed/>
                </p:oleObj>
              </mc:Choice>
              <mc:Fallback>
                <p:oleObj r:id="rId5" imgW="1143000" imgH="485775"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2276475"/>
                        <a:ext cx="16875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27" name="Object 15"/>
          <p:cNvGraphicFramePr>
            <a:graphicFrameLocks noChangeAspect="1"/>
          </p:cNvGraphicFramePr>
          <p:nvPr/>
        </p:nvGraphicFramePr>
        <p:xfrm>
          <a:off x="1116013" y="4076700"/>
          <a:ext cx="1757362" cy="776288"/>
        </p:xfrm>
        <a:graphic>
          <a:graphicData uri="http://schemas.openxmlformats.org/presentationml/2006/ole">
            <mc:AlternateContent xmlns:mc="http://schemas.openxmlformats.org/markup-compatibility/2006">
              <mc:Choice xmlns:v="urn:schemas-microsoft-com:vml" Requires="v">
                <p:oleObj spid="_x0000_s77856" r:id="rId7" imgW="1190625" imgH="485775" progId="Equation.3">
                  <p:embed/>
                </p:oleObj>
              </mc:Choice>
              <mc:Fallback>
                <p:oleObj r:id="rId7" imgW="1190625" imgH="485775"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4076700"/>
                        <a:ext cx="175736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28" name="Object 16"/>
          <p:cNvGraphicFramePr>
            <a:graphicFrameLocks noChangeAspect="1"/>
          </p:cNvGraphicFramePr>
          <p:nvPr/>
        </p:nvGraphicFramePr>
        <p:xfrm>
          <a:off x="1116013" y="5661025"/>
          <a:ext cx="2232025" cy="382588"/>
        </p:xfrm>
        <a:graphic>
          <a:graphicData uri="http://schemas.openxmlformats.org/presentationml/2006/ole">
            <mc:AlternateContent xmlns:mc="http://schemas.openxmlformats.org/markup-compatibility/2006">
              <mc:Choice xmlns:v="urn:schemas-microsoft-com:vml" Requires="v">
                <p:oleObj spid="_x0000_s77857" name="Equation" r:id="rId9" imgW="1219200" imgH="190500" progId="Equation.DSMT4">
                  <p:embed/>
                </p:oleObj>
              </mc:Choice>
              <mc:Fallback>
                <p:oleObj name="Equation" r:id="rId9" imgW="1219200" imgH="1905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5661025"/>
                        <a:ext cx="2232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9" name="Rectangle 4"/>
          <p:cNvSpPr>
            <a:spLocks noGrp="1" noChangeArrowheads="1"/>
          </p:cNvSpPr>
          <p:nvPr>
            <p:ph type="body" idx="1"/>
          </p:nvPr>
        </p:nvSpPr>
        <p:spPr/>
        <p:txBody>
          <a:bodyPr/>
          <a:lstStyle/>
          <a:p>
            <a:pPr eaLnBrk="1" hangingPunct="1"/>
            <a:r>
              <a:rPr lang="fr-CH" sz="2400">
                <a:latin typeface="Calibri" charset="0"/>
                <a:cs typeface="Calibri" charset="0"/>
              </a:rPr>
              <a:t>Shielding effectiveness of the barrier for the E-field:</a:t>
            </a:r>
          </a:p>
          <a:p>
            <a:pPr eaLnBrk="1" hangingPunct="1"/>
            <a:endParaRPr lang="fr-CH" sz="2400">
              <a:latin typeface="Calibri" charset="0"/>
              <a:cs typeface="Calibri" charset="0"/>
            </a:endParaRPr>
          </a:p>
          <a:p>
            <a:pPr eaLnBrk="1" hangingPunct="1"/>
            <a:endParaRPr lang="fr-CH" sz="2400">
              <a:latin typeface="Calibri" charset="0"/>
              <a:cs typeface="Calibri" charset="0"/>
            </a:endParaRPr>
          </a:p>
          <a:p>
            <a:pPr eaLnBrk="1" hangingPunct="1"/>
            <a:endParaRPr lang="fr-CH" sz="2400">
              <a:latin typeface="Calibri" charset="0"/>
              <a:cs typeface="Calibri" charset="0"/>
            </a:endParaRPr>
          </a:p>
          <a:p>
            <a:pPr eaLnBrk="1" hangingPunct="1"/>
            <a:r>
              <a:rPr lang="fr-CH" sz="2400">
                <a:latin typeface="Calibri" charset="0"/>
                <a:cs typeface="Calibri" charset="0"/>
              </a:rPr>
              <a:t>For the H-field:</a:t>
            </a:r>
          </a:p>
          <a:p>
            <a:pPr eaLnBrk="1" hangingPunct="1"/>
            <a:endParaRPr lang="fr-CH" sz="2400">
              <a:latin typeface="Calibri" charset="0"/>
              <a:cs typeface="Calibri" charset="0"/>
            </a:endParaRPr>
          </a:p>
          <a:p>
            <a:pPr eaLnBrk="1" hangingPunct="1"/>
            <a:endParaRPr lang="fr-CH" sz="2400">
              <a:latin typeface="Calibri" charset="0"/>
              <a:cs typeface="Calibri" charset="0"/>
            </a:endParaRPr>
          </a:p>
          <a:p>
            <a:pPr eaLnBrk="1" hangingPunct="1"/>
            <a:endParaRPr lang="fr-CH" sz="2400">
              <a:latin typeface="Calibri" charset="0"/>
              <a:cs typeface="Calibri" charset="0"/>
            </a:endParaRPr>
          </a:p>
          <a:p>
            <a:pPr eaLnBrk="1" hangingPunct="1"/>
            <a:r>
              <a:rPr lang="fr-CH" sz="2400">
                <a:latin typeface="Calibri" charset="0"/>
                <a:cs typeface="Calibri" charset="0"/>
              </a:rPr>
              <a:t>For a plane wave, we have</a:t>
            </a:r>
          </a:p>
        </p:txBody>
      </p:sp>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of a Metallic Barrier</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3"/>
          <p:cNvSpPr>
            <a:spLocks noChangeAspect="1" noChangeArrowheads="1" noTextEdit="1"/>
          </p:cNvSpPr>
          <p:nvPr/>
        </p:nvSpPr>
        <p:spPr bwMode="auto">
          <a:xfrm>
            <a:off x="3779838" y="1844675"/>
            <a:ext cx="454501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p>
        </p:txBody>
      </p:sp>
      <p:pic>
        <p:nvPicPr>
          <p:cNvPr id="798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16113"/>
            <a:ext cx="45212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875" name="Object 5"/>
          <p:cNvGraphicFramePr>
            <a:graphicFrameLocks noChangeAspect="1"/>
          </p:cNvGraphicFramePr>
          <p:nvPr/>
        </p:nvGraphicFramePr>
        <p:xfrm>
          <a:off x="971550" y="2420938"/>
          <a:ext cx="2814638" cy="328612"/>
        </p:xfrm>
        <a:graphic>
          <a:graphicData uri="http://schemas.openxmlformats.org/presentationml/2006/ole">
            <mc:AlternateContent xmlns:mc="http://schemas.openxmlformats.org/markup-compatibility/2006">
              <mc:Choice xmlns:v="urn:schemas-microsoft-com:vml" Requires="v">
                <p:oleObj spid="_x0000_s79886" name="Equation" r:id="rId5" imgW="1790700" imgH="190500" progId="Equation.DSMT4">
                  <p:embed/>
                </p:oleObj>
              </mc:Choice>
              <mc:Fallback>
                <p:oleObj name="Equation" r:id="rId5" imgW="1790700" imgH="1905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420938"/>
                        <a:ext cx="28146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6" name="Rectangle 6"/>
          <p:cNvSpPr>
            <a:spLocks noGrp="1" noChangeArrowheads="1"/>
          </p:cNvSpPr>
          <p:nvPr>
            <p:ph type="body" idx="1"/>
          </p:nvPr>
        </p:nvSpPr>
        <p:spPr>
          <a:xfrm>
            <a:off x="457200" y="1600200"/>
            <a:ext cx="5554663" cy="4525963"/>
          </a:xfrm>
        </p:spPr>
        <p:txBody>
          <a:bodyPr/>
          <a:lstStyle/>
          <a:p>
            <a:pPr eaLnBrk="1" hangingPunct="1"/>
            <a:r>
              <a:rPr lang="fr-CH" sz="2000">
                <a:latin typeface="Calibri" charset="0"/>
                <a:cs typeface="Calibri" charset="0"/>
              </a:rPr>
              <a:t>Shielding effectiveness can be decomposed into three terms:</a:t>
            </a:r>
          </a:p>
          <a:p>
            <a:pPr eaLnBrk="1" hangingPunct="1"/>
            <a:endParaRPr lang="fr-CH" sz="2000">
              <a:latin typeface="Calibri" charset="0"/>
              <a:cs typeface="Calibri" charset="0"/>
            </a:endParaRPr>
          </a:p>
          <a:p>
            <a:pPr eaLnBrk="1" hangingPunct="1"/>
            <a:endParaRPr lang="fr-CH" sz="2000">
              <a:latin typeface="Calibri" charset="0"/>
              <a:cs typeface="Calibri" charset="0"/>
            </a:endParaRPr>
          </a:p>
          <a:p>
            <a:pPr eaLnBrk="1" hangingPunct="1"/>
            <a:r>
              <a:rPr lang="fr-CH" sz="2000">
                <a:latin typeface="Calibri" charset="0"/>
                <a:cs typeface="Calibri" charset="0"/>
              </a:rPr>
              <a:t>R</a:t>
            </a:r>
            <a:r>
              <a:rPr lang="fr-CH" sz="2000" baseline="-25000">
                <a:latin typeface="Calibri" charset="0"/>
                <a:cs typeface="Calibri" charset="0"/>
              </a:rPr>
              <a:t>dB</a:t>
            </a:r>
            <a:r>
              <a:rPr lang="fr-CH" sz="2000">
                <a:latin typeface="Calibri" charset="0"/>
                <a:cs typeface="Calibri" charset="0"/>
              </a:rPr>
              <a:t>: Reflection losses (reflection </a:t>
            </a:r>
          </a:p>
          <a:p>
            <a:pPr eaLnBrk="1" hangingPunct="1">
              <a:buFontTx/>
              <a:buNone/>
            </a:pPr>
            <a:r>
              <a:rPr lang="fr-CH" sz="2000">
                <a:latin typeface="Calibri" charset="0"/>
                <a:cs typeface="Calibri" charset="0"/>
              </a:rPr>
              <a:t>	at interfaces of the barrier)</a:t>
            </a:r>
          </a:p>
          <a:p>
            <a:pPr eaLnBrk="1" hangingPunct="1"/>
            <a:r>
              <a:rPr lang="fr-CH" sz="2000">
                <a:latin typeface="Calibri" charset="0"/>
                <a:cs typeface="Calibri" charset="0"/>
              </a:rPr>
              <a:t>A</a:t>
            </a:r>
            <a:r>
              <a:rPr lang="fr-CH" sz="2000" baseline="-25000">
                <a:latin typeface="Calibri" charset="0"/>
                <a:cs typeface="Calibri" charset="0"/>
              </a:rPr>
              <a:t>dB</a:t>
            </a:r>
            <a:r>
              <a:rPr lang="fr-CH" sz="2000">
                <a:latin typeface="Calibri" charset="0"/>
                <a:cs typeface="Calibri" charset="0"/>
              </a:rPr>
              <a:t>: Absorption losses (absorption through the metallic thickness)</a:t>
            </a:r>
          </a:p>
          <a:p>
            <a:pPr eaLnBrk="1" hangingPunct="1"/>
            <a:r>
              <a:rPr lang="fr-CH" sz="2000">
                <a:latin typeface="Calibri" charset="0"/>
                <a:cs typeface="Calibri" charset="0"/>
              </a:rPr>
              <a:t>M</a:t>
            </a:r>
            <a:r>
              <a:rPr lang="fr-CH" sz="2000" baseline="-25000">
                <a:latin typeface="Calibri" charset="0"/>
                <a:cs typeface="Calibri" charset="0"/>
              </a:rPr>
              <a:t>dB</a:t>
            </a:r>
            <a:r>
              <a:rPr lang="fr-CH" sz="2000">
                <a:latin typeface="Calibri" charset="0"/>
                <a:cs typeface="Calibri" charset="0"/>
              </a:rPr>
              <a:t>: Multiple reflection and transmission. This term is negative and, in general, will reduce the shielding effectiveness.</a:t>
            </a:r>
          </a:p>
          <a:p>
            <a:pPr eaLnBrk="1" hangingPunct="1"/>
            <a:endParaRPr lang="fr-CH" sz="2000">
              <a:latin typeface="Arial" charset="0"/>
            </a:endParaRPr>
          </a:p>
          <a:p>
            <a:pPr eaLnBrk="1" hangingPunct="1">
              <a:buFontTx/>
              <a:buNone/>
            </a:pPr>
            <a:endParaRPr lang="fr-CH" sz="2000">
              <a:latin typeface="Arial" charset="0"/>
            </a:endParaRPr>
          </a:p>
        </p:txBody>
      </p:sp>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of a Metallic Barrier</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3"/>
          <p:cNvSpPr>
            <a:spLocks noChangeAspect="1" noChangeArrowheads="1" noTextEdit="1"/>
          </p:cNvSpPr>
          <p:nvPr/>
        </p:nvSpPr>
        <p:spPr bwMode="auto">
          <a:xfrm>
            <a:off x="3779838" y="1844675"/>
            <a:ext cx="454501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p>
        </p:txBody>
      </p:sp>
      <p:pic>
        <p:nvPicPr>
          <p:cNvPr id="819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916113"/>
            <a:ext cx="4233862"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6"/>
          <p:cNvSpPr>
            <a:spLocks noGrp="1" noChangeArrowheads="1"/>
          </p:cNvSpPr>
          <p:nvPr>
            <p:ph type="body" idx="1"/>
          </p:nvPr>
        </p:nvSpPr>
        <p:spPr>
          <a:xfrm>
            <a:off x="611188" y="1268413"/>
            <a:ext cx="5554662" cy="4525962"/>
          </a:xfrm>
        </p:spPr>
        <p:txBody>
          <a:bodyPr/>
          <a:lstStyle/>
          <a:p>
            <a:pPr eaLnBrk="1" hangingPunct="1"/>
            <a:r>
              <a:rPr lang="fr-FR" sz="1800">
                <a:latin typeface="Arial" charset="0"/>
              </a:rPr>
              <a:t>Assuming that the barrier is constructed of a good conductor and the barrier thickness </a:t>
            </a:r>
            <a:r>
              <a:rPr lang="fr-FR" sz="1800" i="1">
                <a:latin typeface="Arial" charset="0"/>
              </a:rPr>
              <a:t>t</a:t>
            </a:r>
            <a:r>
              <a:rPr lang="fr-FR" sz="1800">
                <a:latin typeface="Arial" charset="0"/>
              </a:rPr>
              <a:t> is much greater than the skin depth at the frequency of the incident wave, </a:t>
            </a:r>
            <a:r>
              <a:rPr lang="fr-FR" sz="1800" i="1">
                <a:latin typeface="Arial" charset="0"/>
              </a:rPr>
              <a:t>t</a:t>
            </a:r>
            <a:r>
              <a:rPr lang="fr-FR" sz="1800">
                <a:latin typeface="Arial" charset="0"/>
              </a:rPr>
              <a:t>&gt;&gt;</a:t>
            </a:r>
            <a:r>
              <a:rPr lang="fr-FR" sz="1800">
                <a:latin typeface="Symbol" charset="0"/>
              </a:rPr>
              <a:t>d</a:t>
            </a:r>
            <a:r>
              <a:rPr lang="fr-FR" sz="1800">
                <a:latin typeface="Arial" charset="0"/>
              </a:rPr>
              <a:t>, the following expressions can be derived</a:t>
            </a:r>
            <a:endParaRPr lang="en-US" sz="1800">
              <a:latin typeface="Arial" charset="0"/>
              <a:sym typeface="Symbol" charset="0"/>
            </a:endParaRPr>
          </a:p>
          <a:p>
            <a:pPr eaLnBrk="1" hangingPunct="1"/>
            <a:endParaRPr lang="fr-CH" sz="1800">
              <a:latin typeface="Arial" charset="0"/>
            </a:endParaRPr>
          </a:p>
          <a:p>
            <a:pPr eaLnBrk="1" hangingPunct="1">
              <a:buFontTx/>
              <a:buNone/>
            </a:pPr>
            <a:endParaRPr lang="fr-CH">
              <a:latin typeface="Arial" charset="0"/>
            </a:endParaRPr>
          </a:p>
        </p:txBody>
      </p:sp>
      <p:graphicFrame>
        <p:nvGraphicFramePr>
          <p:cNvPr id="81924" name="Object 7"/>
          <p:cNvGraphicFramePr>
            <a:graphicFrameLocks noChangeAspect="1"/>
          </p:cNvGraphicFramePr>
          <p:nvPr/>
        </p:nvGraphicFramePr>
        <p:xfrm>
          <a:off x="6084888" y="1412875"/>
          <a:ext cx="2814637" cy="328613"/>
        </p:xfrm>
        <a:graphic>
          <a:graphicData uri="http://schemas.openxmlformats.org/presentationml/2006/ole">
            <mc:AlternateContent xmlns:mc="http://schemas.openxmlformats.org/markup-compatibility/2006">
              <mc:Choice xmlns:v="urn:schemas-microsoft-com:vml" Requires="v">
                <p:oleObj spid="_x0000_s81980" r:id="rId5" imgW="1790700" imgH="190500" progId="Equation.3">
                  <p:embed/>
                </p:oleObj>
              </mc:Choice>
              <mc:Fallback>
                <p:oleObj r:id="rId5" imgW="1790700" imgH="1905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1412875"/>
                        <a:ext cx="28146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5" name="Rectangle 8"/>
          <p:cNvSpPr>
            <a:spLocks noChangeArrowheads="1"/>
          </p:cNvSpPr>
          <p:nvPr/>
        </p:nvSpPr>
        <p:spPr bwMode="auto">
          <a:xfrm>
            <a:off x="1116013" y="2924175"/>
            <a:ext cx="3517900" cy="2286000"/>
          </a:xfrm>
          <a:prstGeom prst="rect">
            <a:avLst/>
          </a:prstGeom>
          <a:solidFill>
            <a:srgbClr val="FFFF00"/>
          </a:solidFill>
          <a:ln w="9525">
            <a:solidFill>
              <a:schemeClr val="tx1"/>
            </a:solidFill>
            <a:miter lim="800000"/>
            <a:headEnd/>
            <a:tailEnd/>
          </a:ln>
        </p:spPr>
        <p:txBody>
          <a:bodyPr wrap="none" anchor="ctr"/>
          <a:lstStyle/>
          <a:p>
            <a:endParaRPr lang="fr-CH"/>
          </a:p>
        </p:txBody>
      </p:sp>
      <p:graphicFrame>
        <p:nvGraphicFramePr>
          <p:cNvPr id="81926" name="Object 9"/>
          <p:cNvGraphicFramePr>
            <a:graphicFrameLocks noChangeAspect="1"/>
          </p:cNvGraphicFramePr>
          <p:nvPr/>
        </p:nvGraphicFramePr>
        <p:xfrm>
          <a:off x="1187450" y="3000375"/>
          <a:ext cx="3348038" cy="728663"/>
        </p:xfrm>
        <a:graphic>
          <a:graphicData uri="http://schemas.openxmlformats.org/presentationml/2006/ole">
            <mc:AlternateContent xmlns:mc="http://schemas.openxmlformats.org/markup-compatibility/2006">
              <mc:Choice xmlns:v="urn:schemas-microsoft-com:vml" Requires="v">
                <p:oleObj spid="_x0000_s81981" name="Equation" r:id="rId7" imgW="2717800" imgH="546100" progId="Equation.3">
                  <p:embed/>
                </p:oleObj>
              </mc:Choice>
              <mc:Fallback>
                <p:oleObj name="Equation" r:id="rId7" imgW="2717800" imgH="5461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3000375"/>
                        <a:ext cx="33480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7" name="Object 10"/>
          <p:cNvGraphicFramePr>
            <a:graphicFrameLocks noChangeAspect="1"/>
          </p:cNvGraphicFramePr>
          <p:nvPr/>
        </p:nvGraphicFramePr>
        <p:xfrm>
          <a:off x="1187450" y="3838575"/>
          <a:ext cx="3082925" cy="423863"/>
        </p:xfrm>
        <a:graphic>
          <a:graphicData uri="http://schemas.openxmlformats.org/presentationml/2006/ole">
            <mc:AlternateContent xmlns:mc="http://schemas.openxmlformats.org/markup-compatibility/2006">
              <mc:Choice xmlns:v="urn:schemas-microsoft-com:vml" Requires="v">
                <p:oleObj spid="_x0000_s81982" name="Equation" r:id="rId9" imgW="2501900" imgH="317500" progId="Equation.3">
                  <p:embed/>
                </p:oleObj>
              </mc:Choice>
              <mc:Fallback>
                <p:oleObj name="Equation" r:id="rId9" imgW="2501900" imgH="3175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3838575"/>
                        <a:ext cx="30829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8" name="Object 11"/>
          <p:cNvGraphicFramePr>
            <a:graphicFrameLocks noChangeAspect="1"/>
          </p:cNvGraphicFramePr>
          <p:nvPr/>
        </p:nvGraphicFramePr>
        <p:xfrm>
          <a:off x="1187450" y="4524375"/>
          <a:ext cx="2889250" cy="527050"/>
        </p:xfrm>
        <a:graphic>
          <a:graphicData uri="http://schemas.openxmlformats.org/presentationml/2006/ole">
            <mc:AlternateContent xmlns:mc="http://schemas.openxmlformats.org/markup-compatibility/2006">
              <mc:Choice xmlns:v="urn:schemas-microsoft-com:vml" Requires="v">
                <p:oleObj spid="_x0000_s81983" name="Equation" r:id="rId11" imgW="2349500" imgH="393700" progId="Equation.3">
                  <p:embed/>
                </p:oleObj>
              </mc:Choice>
              <mc:Fallback>
                <p:oleObj name="Equation" r:id="rId11" imgW="2349500" imgH="3937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450" y="4524375"/>
                        <a:ext cx="28892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9" name="Object 14"/>
          <p:cNvGraphicFramePr>
            <a:graphicFrameLocks noChangeAspect="1"/>
          </p:cNvGraphicFramePr>
          <p:nvPr/>
        </p:nvGraphicFramePr>
        <p:xfrm>
          <a:off x="1547813" y="5445125"/>
          <a:ext cx="971550" cy="725488"/>
        </p:xfrm>
        <a:graphic>
          <a:graphicData uri="http://schemas.openxmlformats.org/presentationml/2006/ole">
            <mc:AlternateContent xmlns:mc="http://schemas.openxmlformats.org/markup-compatibility/2006">
              <mc:Choice xmlns:v="urn:schemas-microsoft-com:vml" Requires="v">
                <p:oleObj spid="_x0000_s81984" name="Equation" r:id="rId13" imgW="787058" imgH="545863" progId="Equation.3">
                  <p:embed/>
                </p:oleObj>
              </mc:Choice>
              <mc:Fallback>
                <p:oleObj name="Equation" r:id="rId13" imgW="787058" imgH="545863"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813" y="5445125"/>
                        <a:ext cx="9715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30" name="Object 15"/>
          <p:cNvGraphicFramePr>
            <a:graphicFrameLocks noChangeAspect="1"/>
          </p:cNvGraphicFramePr>
          <p:nvPr/>
        </p:nvGraphicFramePr>
        <p:xfrm>
          <a:off x="2987675" y="5487988"/>
          <a:ext cx="1281113" cy="695325"/>
        </p:xfrm>
        <a:graphic>
          <a:graphicData uri="http://schemas.openxmlformats.org/presentationml/2006/ole">
            <mc:AlternateContent xmlns:mc="http://schemas.openxmlformats.org/markup-compatibility/2006">
              <mc:Choice xmlns:v="urn:schemas-microsoft-com:vml" Requires="v">
                <p:oleObj spid="_x0000_s81985" name="Equation" r:id="rId15" imgW="1040948" imgH="520474" progId="Equation.DSMT4">
                  <p:embed/>
                </p:oleObj>
              </mc:Choice>
              <mc:Fallback>
                <p:oleObj name="Equation" r:id="rId15" imgW="1040948" imgH="520474" progId="Equation.DSMT4">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5487988"/>
                        <a:ext cx="12811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of a Metallic Barrier</a:t>
            </a:r>
          </a:p>
          <a:p>
            <a:pPr eaLnBrk="1" fontAlgn="auto" hangingPunct="1">
              <a:spcBef>
                <a:spcPts val="0"/>
              </a:spcBef>
              <a:spcAft>
                <a:spcPts val="0"/>
              </a:spcAft>
              <a:defRPr/>
            </a:pPr>
            <a:r>
              <a:rPr lang="en-US" sz="2800" kern="0" dirty="0">
                <a:solidFill>
                  <a:sysClr val="window" lastClr="FFFFFF"/>
                </a:solidFill>
                <a:latin typeface="Calibri" charset="0"/>
              </a:rPr>
              <a:t>Solutions for Plane Wave Excitation</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7" name="Rectangle 7"/>
          <p:cNvSpPr>
            <a:spLocks noGrp="1" noChangeArrowheads="1"/>
          </p:cNvSpPr>
          <p:nvPr>
            <p:ph type="body" idx="1"/>
          </p:nvPr>
        </p:nvSpPr>
        <p:spPr>
          <a:xfrm>
            <a:off x="838200" y="1295400"/>
            <a:ext cx="7696200" cy="4525963"/>
          </a:xfrm>
          <a:noFill/>
        </p:spPr>
        <p:txBody>
          <a:bodyPr/>
          <a:lstStyle/>
          <a:p>
            <a:pPr eaLnBrk="1" hangingPunct="1"/>
            <a:r>
              <a:rPr lang="en-US" sz="2400" dirty="0">
                <a:latin typeface="Calibri" charset="0"/>
                <a:cs typeface="Calibri" charset="0"/>
              </a:rPr>
              <a:t>Consider a simple conducting loop in a low-frequency B-field</a:t>
            </a:r>
          </a:p>
          <a:p>
            <a:pPr lvl="1" eaLnBrk="1" hangingPunct="1"/>
            <a:r>
              <a:rPr lang="en-US" sz="2000" dirty="0">
                <a:latin typeface="Calibri" charset="0"/>
                <a:cs typeface="Calibri" charset="0"/>
              </a:rPr>
              <a:t>The time-varying B-field induces a </a:t>
            </a:r>
            <a:r>
              <a:rPr lang="ja-JP" altLang="en-US" sz="2000" dirty="0">
                <a:latin typeface="Calibri" charset="0"/>
                <a:cs typeface="Calibri" charset="0"/>
              </a:rPr>
              <a:t>“</a:t>
            </a:r>
            <a:r>
              <a:rPr lang="en-US" altLang="ja-JP" sz="2000" dirty="0">
                <a:latin typeface="Calibri" charset="0"/>
                <a:cs typeface="Calibri" charset="0"/>
              </a:rPr>
              <a:t>back EMF</a:t>
            </a:r>
            <a:r>
              <a:rPr lang="ja-JP" altLang="en-US" sz="2000" dirty="0">
                <a:latin typeface="Calibri" charset="0"/>
                <a:cs typeface="Calibri" charset="0"/>
              </a:rPr>
              <a:t>”</a:t>
            </a:r>
            <a:r>
              <a:rPr lang="en-US" altLang="ja-JP" sz="2000" dirty="0">
                <a:latin typeface="Calibri" charset="0"/>
                <a:cs typeface="Calibri" charset="0"/>
              </a:rPr>
              <a:t> which induces a current and creates an opposing B-field, </a:t>
            </a:r>
            <a:r>
              <a:rPr lang="en-US" altLang="ja-JP" sz="2000" dirty="0" err="1">
                <a:latin typeface="Calibri" charset="0"/>
                <a:cs typeface="Calibri" charset="0"/>
              </a:rPr>
              <a:t>B</a:t>
            </a:r>
            <a:r>
              <a:rPr lang="en-US" altLang="ja-JP" sz="2000" baseline="-25000" dirty="0" err="1">
                <a:latin typeface="Calibri" charset="0"/>
                <a:cs typeface="Calibri" charset="0"/>
              </a:rPr>
              <a:t>s</a:t>
            </a:r>
            <a:endParaRPr lang="en-US" altLang="ja-JP" sz="2000" baseline="-25000" dirty="0">
              <a:latin typeface="Calibri" charset="0"/>
              <a:cs typeface="Calibri" charset="0"/>
            </a:endParaRPr>
          </a:p>
          <a:p>
            <a:pPr lvl="1" eaLnBrk="1" hangingPunct="1"/>
            <a:r>
              <a:rPr lang="en-US" sz="2000" dirty="0">
                <a:latin typeface="Calibri" charset="0"/>
                <a:cs typeface="Calibri" charset="0"/>
              </a:rPr>
              <a:t>The total B-field </a:t>
            </a:r>
            <a:r>
              <a:rPr lang="en-US" sz="2000" dirty="0" err="1">
                <a:latin typeface="Calibri" charset="0"/>
                <a:cs typeface="Calibri" charset="0"/>
              </a:rPr>
              <a:t>B</a:t>
            </a:r>
            <a:r>
              <a:rPr lang="en-US" sz="2000" baseline="-20000" dirty="0" err="1">
                <a:latin typeface="Calibri" charset="0"/>
                <a:cs typeface="Calibri" charset="0"/>
              </a:rPr>
              <a:t>tot</a:t>
            </a:r>
            <a:r>
              <a:rPr lang="en-US" sz="2000" dirty="0">
                <a:latin typeface="Calibri" charset="0"/>
                <a:cs typeface="Calibri" charset="0"/>
              </a:rPr>
              <a:t> = B</a:t>
            </a:r>
            <a:r>
              <a:rPr lang="en-US" sz="2000" baseline="-20000" dirty="0">
                <a:latin typeface="Calibri" charset="0"/>
                <a:cs typeface="Calibri" charset="0"/>
              </a:rPr>
              <a:t>o</a:t>
            </a:r>
            <a:r>
              <a:rPr lang="en-US" sz="2000" dirty="0">
                <a:latin typeface="Calibri" charset="0"/>
                <a:cs typeface="Calibri" charset="0"/>
              </a:rPr>
              <a:t> </a:t>
            </a:r>
            <a:r>
              <a:rPr lang="en-US" sz="2000" dirty="0">
                <a:latin typeface="Calibri" charset="0"/>
                <a:cs typeface="Calibri" charset="0"/>
                <a:sym typeface="Symbol" charset="0"/>
              </a:rPr>
              <a:t>+ </a:t>
            </a:r>
            <a:r>
              <a:rPr lang="en-US" sz="2000" dirty="0" err="1">
                <a:latin typeface="Calibri" charset="0"/>
                <a:cs typeface="Calibri" charset="0"/>
                <a:sym typeface="Symbol" charset="0"/>
              </a:rPr>
              <a:t>B</a:t>
            </a:r>
            <a:r>
              <a:rPr lang="en-US" sz="2000" baseline="-20000" dirty="0" err="1">
                <a:latin typeface="Calibri" charset="0"/>
                <a:cs typeface="Calibri" charset="0"/>
              </a:rPr>
              <a:t>s</a:t>
            </a:r>
            <a:r>
              <a:rPr lang="en-US" sz="2000" dirty="0">
                <a:latin typeface="Calibri" charset="0"/>
                <a:cs typeface="Calibri" charset="0"/>
                <a:sym typeface="Symbol" charset="0"/>
              </a:rPr>
              <a:t> is </a:t>
            </a:r>
            <a:r>
              <a:rPr lang="en-US" sz="2000" i="1" dirty="0">
                <a:latin typeface="Calibri" charset="0"/>
                <a:cs typeface="Calibri" charset="0"/>
                <a:sym typeface="Symbol" charset="0"/>
              </a:rPr>
              <a:t>reduced</a:t>
            </a:r>
            <a:r>
              <a:rPr lang="en-US" sz="2000" dirty="0">
                <a:latin typeface="Calibri" charset="0"/>
                <a:cs typeface="Calibri" charset="0"/>
              </a:rPr>
              <a:t> </a:t>
            </a:r>
          </a:p>
        </p:txBody>
      </p:sp>
      <p:graphicFrame>
        <p:nvGraphicFramePr>
          <p:cNvPr id="609288" name="Object 8"/>
          <p:cNvGraphicFramePr>
            <a:graphicFrameLocks noChangeAspect="1"/>
          </p:cNvGraphicFramePr>
          <p:nvPr/>
        </p:nvGraphicFramePr>
        <p:xfrm>
          <a:off x="2819400" y="3733800"/>
          <a:ext cx="3962400" cy="2514600"/>
        </p:xfrm>
        <a:graphic>
          <a:graphicData uri="http://schemas.openxmlformats.org/presentationml/2006/ole">
            <mc:AlternateContent xmlns:mc="http://schemas.openxmlformats.org/markup-compatibility/2006">
              <mc:Choice xmlns:v="urn:schemas-microsoft-com:vml" Requires="v">
                <p:oleObj spid="_x0000_s10259" name="Designer Drawing" r:id="rId4" imgW="3493008" imgH="2039112" progId="Designer.Drawing.8">
                  <p:embed/>
                </p:oleObj>
              </mc:Choice>
              <mc:Fallback>
                <p:oleObj name="Designer Drawing" r:id="rId4" imgW="3493008" imgH="2039112" progId="Designer.Drawing.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4544" t="-13541" r="-8859" b="-9727"/>
                      <a:stretch>
                        <a:fillRect/>
                      </a:stretch>
                    </p:blipFill>
                    <p:spPr bwMode="auto">
                      <a:xfrm>
                        <a:off x="2819400" y="3733800"/>
                        <a:ext cx="3962400" cy="251460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grpSp>
        <p:nvGrpSpPr>
          <p:cNvPr id="2" name="Group 9"/>
          <p:cNvGrpSpPr>
            <a:grpSpLocks/>
          </p:cNvGrpSpPr>
          <p:nvPr/>
        </p:nvGrpSpPr>
        <p:grpSpPr bwMode="auto">
          <a:xfrm>
            <a:off x="5334000" y="3733800"/>
            <a:ext cx="1066800" cy="1981200"/>
            <a:chOff x="3360" y="2352"/>
            <a:chExt cx="672" cy="1248"/>
          </a:xfrm>
        </p:grpSpPr>
        <p:sp>
          <p:nvSpPr>
            <p:cNvPr id="10247" name="Line 10"/>
            <p:cNvSpPr>
              <a:spLocks noChangeShapeType="1"/>
            </p:cNvSpPr>
            <p:nvPr/>
          </p:nvSpPr>
          <p:spPr bwMode="auto">
            <a:xfrm>
              <a:off x="3600" y="2496"/>
              <a:ext cx="288" cy="48"/>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sp>
          <p:nvSpPr>
            <p:cNvPr id="10248" name="Text Box 11"/>
            <p:cNvSpPr txBox="1">
              <a:spLocks noChangeArrowheads="1"/>
            </p:cNvSpPr>
            <p:nvPr/>
          </p:nvSpPr>
          <p:spPr bwMode="auto">
            <a:xfrm>
              <a:off x="3600" y="2352"/>
              <a:ext cx="4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solidFill>
                    <a:srgbClr val="FF0066"/>
                  </a:solidFill>
                  <a:latin typeface="Times New Roman" charset="0"/>
                </a:rPr>
                <a:t>I</a:t>
              </a:r>
            </a:p>
          </p:txBody>
        </p:sp>
        <p:sp>
          <p:nvSpPr>
            <p:cNvPr id="10249" name="Line 12"/>
            <p:cNvSpPr>
              <a:spLocks noChangeShapeType="1"/>
            </p:cNvSpPr>
            <p:nvPr/>
          </p:nvSpPr>
          <p:spPr bwMode="auto">
            <a:xfrm>
              <a:off x="3504" y="3264"/>
              <a:ext cx="0" cy="336"/>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sp>
          <p:nvSpPr>
            <p:cNvPr id="10250" name="Text Box 13"/>
            <p:cNvSpPr txBox="1">
              <a:spLocks noChangeArrowheads="1"/>
            </p:cNvSpPr>
            <p:nvPr/>
          </p:nvSpPr>
          <p:spPr bwMode="auto">
            <a:xfrm>
              <a:off x="3360" y="3360"/>
              <a:ext cx="5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solidFill>
                    <a:srgbClr val="FF0066"/>
                  </a:solidFill>
                  <a:latin typeface="Times New Roman" charset="0"/>
                </a:rPr>
                <a:t>B</a:t>
              </a:r>
              <a:r>
                <a:rPr lang="en-US" sz="1600" b="1" baseline="-25000">
                  <a:solidFill>
                    <a:srgbClr val="FF0066"/>
                  </a:solidFill>
                  <a:latin typeface="Times New Roman" charset="0"/>
                </a:rPr>
                <a:t>s</a:t>
              </a:r>
            </a:p>
          </p:txBody>
        </p:sp>
      </p:grpSp>
      <p:sp>
        <p:nvSpPr>
          <p:cNvPr id="609294" name="Text Box 14"/>
          <p:cNvSpPr txBox="1">
            <a:spLocks noChangeArrowheads="1"/>
          </p:cNvSpPr>
          <p:nvPr/>
        </p:nvSpPr>
        <p:spPr bwMode="auto">
          <a:xfrm>
            <a:off x="6477000" y="2667000"/>
            <a:ext cx="1981200" cy="762000"/>
          </a:xfrm>
          <a:prstGeom prst="rect">
            <a:avLst/>
          </a:prstGeom>
          <a:solidFill>
            <a:srgbClr val="FFFF99"/>
          </a:solidFill>
          <a:ln w="28575" algn="ctr">
            <a:solidFill>
              <a:srgbClr val="FF0066"/>
            </a:solidFill>
            <a:miter lim="800000"/>
            <a:headEnd/>
            <a:tailEnd/>
          </a:ln>
          <a:effectLst/>
        </p:spPr>
        <p:txBody>
          <a:bodyPr t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b="1" smtClean="0">
                <a:effectLst>
                  <a:outerShdw blurRad="38100" dist="38100" dir="2700000" algn="tl">
                    <a:srgbClr val="FFFFFF"/>
                  </a:outerShdw>
                </a:effectLst>
                <a:latin typeface="Times New Roman" charset="0"/>
                <a:cs typeface="+mn-cs"/>
              </a:rPr>
              <a:t>Thus, this loop appears as sort of a </a:t>
            </a:r>
            <a:r>
              <a:rPr lang="ja-JP" altLang="en-US" sz="1600" b="1" smtClean="0">
                <a:effectLst>
                  <a:outerShdw blurRad="38100" dist="38100" dir="2700000" algn="tl">
                    <a:srgbClr val="FFFFFF"/>
                  </a:outerShdw>
                </a:effectLst>
                <a:latin typeface="Times New Roman" charset="0"/>
                <a:cs typeface="+mn-cs"/>
              </a:rPr>
              <a:t>“</a:t>
            </a:r>
            <a:r>
              <a:rPr lang="en-US" sz="1600" b="1" smtClean="0">
                <a:effectLst>
                  <a:outerShdw blurRad="38100" dist="38100" dir="2700000" algn="tl">
                    <a:srgbClr val="FFFFFF"/>
                  </a:outerShdw>
                </a:effectLst>
                <a:latin typeface="Times New Roman" charset="0"/>
                <a:cs typeface="+mn-cs"/>
              </a:rPr>
              <a:t>shield</a:t>
            </a:r>
            <a:r>
              <a:rPr lang="ja-JP" altLang="en-US" sz="1600" b="1" smtClean="0">
                <a:effectLst>
                  <a:outerShdw blurRad="38100" dist="38100" dir="2700000" algn="tl">
                    <a:srgbClr val="FFFFFF"/>
                  </a:outerShdw>
                </a:effectLst>
                <a:latin typeface="Times New Roman" charset="0"/>
                <a:cs typeface="+mn-cs"/>
              </a:rPr>
              <a:t>”</a:t>
            </a:r>
            <a:endParaRPr lang="en-US" sz="1600" b="1" smtClean="0">
              <a:effectLst>
                <a:outerShdw blurRad="38100" dist="38100" dir="2700000" algn="tl">
                  <a:srgbClr val="FFFFFF"/>
                </a:outerShdw>
              </a:effectLst>
              <a:latin typeface="Times New Roman" charset="0"/>
              <a:cs typeface="+mn-cs"/>
            </a:endParaRPr>
          </a:p>
        </p:txBody>
      </p:sp>
      <p:sp>
        <p:nvSpPr>
          <p:cNvPr id="10245" name="Title 2"/>
          <p:cNvSpPr>
            <a:spLocks noGrp="1"/>
          </p:cNvSpPr>
          <p:nvPr>
            <p:ph type="title"/>
          </p:nvPr>
        </p:nvSpPr>
        <p:spPr/>
        <p:txBody>
          <a:bodyPr/>
          <a:lstStyle/>
          <a:p>
            <a:endParaRPr lang="fr-CH">
              <a:latin typeface="Arial" charset="0"/>
            </a:endParaRPr>
          </a:p>
        </p:txBody>
      </p:sp>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A Simple Shield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92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928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928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9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7" grpId="0" build="p" bldLvl="2"/>
      <p:bldP spid="6092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4" descr="Eff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2595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Box 16"/>
          <p:cNvSpPr txBox="1">
            <a:spLocks noChangeArrowheads="1"/>
          </p:cNvSpPr>
          <p:nvPr/>
        </p:nvSpPr>
        <p:spPr bwMode="auto">
          <a:xfrm>
            <a:off x="5867400" y="4408488"/>
            <a:ext cx="9810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Electric field</a:t>
            </a:r>
          </a:p>
        </p:txBody>
      </p:sp>
      <p:sp>
        <p:nvSpPr>
          <p:cNvPr id="83971" name="Text Box 17"/>
          <p:cNvSpPr txBox="1">
            <a:spLocks noChangeArrowheads="1"/>
          </p:cNvSpPr>
          <p:nvPr/>
        </p:nvSpPr>
        <p:spPr bwMode="auto">
          <a:xfrm>
            <a:off x="5868988" y="4610100"/>
            <a:ext cx="1081087"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Magnetic field</a:t>
            </a:r>
          </a:p>
        </p:txBody>
      </p:sp>
      <p:sp>
        <p:nvSpPr>
          <p:cNvPr id="83972" name="Text Box 18"/>
          <p:cNvSpPr txBox="1">
            <a:spLocks noChangeArrowheads="1"/>
          </p:cNvSpPr>
          <p:nvPr/>
        </p:nvSpPr>
        <p:spPr bwMode="auto">
          <a:xfrm>
            <a:off x="5867400" y="4826000"/>
            <a:ext cx="884238"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latin typeface="Times New Roman" charset="0"/>
              </a:rPr>
              <a:t>Plane wave</a:t>
            </a:r>
          </a:p>
        </p:txBody>
      </p:sp>
      <p:sp>
        <p:nvSpPr>
          <p:cNvPr id="83973" name="Text Box 19"/>
          <p:cNvSpPr txBox="1">
            <a:spLocks noChangeArrowheads="1"/>
          </p:cNvSpPr>
          <p:nvPr/>
        </p:nvSpPr>
        <p:spPr bwMode="auto">
          <a:xfrm>
            <a:off x="4284663"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0.8 mm</a:t>
            </a:r>
          </a:p>
          <a:p>
            <a:r>
              <a:rPr lang="fr-CH" sz="1000">
                <a:latin typeface="Times New Roman" charset="0"/>
              </a:rPr>
              <a:t>thick</a:t>
            </a:r>
          </a:p>
        </p:txBody>
      </p:sp>
      <p:sp>
        <p:nvSpPr>
          <p:cNvPr id="83974" name="Text Box 20"/>
          <p:cNvSpPr txBox="1">
            <a:spLocks noChangeArrowheads="1"/>
          </p:cNvSpPr>
          <p:nvPr/>
        </p:nvSpPr>
        <p:spPr bwMode="auto">
          <a:xfrm>
            <a:off x="5435600" y="1773238"/>
            <a:ext cx="571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0.8 mm</a:t>
            </a:r>
          </a:p>
          <a:p>
            <a:r>
              <a:rPr lang="fr-CH" sz="1000">
                <a:latin typeface="Times New Roman" charset="0"/>
              </a:rPr>
              <a:t>thick</a:t>
            </a:r>
          </a:p>
        </p:txBody>
      </p:sp>
      <p:sp>
        <p:nvSpPr>
          <p:cNvPr id="83975" name="Text Box 21"/>
          <p:cNvSpPr txBox="1">
            <a:spLocks noChangeArrowheads="1"/>
          </p:cNvSpPr>
          <p:nvPr/>
        </p:nvSpPr>
        <p:spPr bwMode="auto">
          <a:xfrm>
            <a:off x="6011863" y="2276475"/>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a:p>
            <a:r>
              <a:rPr lang="fr-CH" sz="1000">
                <a:latin typeface="Times New Roman" charset="0"/>
              </a:rPr>
              <a:t>0.025 mm</a:t>
            </a:r>
          </a:p>
          <a:p>
            <a:r>
              <a:rPr lang="fr-CH" sz="1000">
                <a:latin typeface="Times New Roman" charset="0"/>
              </a:rPr>
              <a:t>thick</a:t>
            </a:r>
          </a:p>
        </p:txBody>
      </p:sp>
      <p:sp>
        <p:nvSpPr>
          <p:cNvPr id="83976" name="Text Box 22"/>
          <p:cNvSpPr txBox="1">
            <a:spLocks noChangeArrowheads="1"/>
          </p:cNvSpPr>
          <p:nvPr/>
        </p:nvSpPr>
        <p:spPr bwMode="auto">
          <a:xfrm>
            <a:off x="6516688" y="3716338"/>
            <a:ext cx="6985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a:p>
            <a:r>
              <a:rPr lang="fr-CH" sz="1000">
                <a:latin typeface="Times New Roman" charset="0"/>
              </a:rPr>
              <a:t>0.025 mm</a:t>
            </a:r>
          </a:p>
          <a:p>
            <a:r>
              <a:rPr lang="fr-CH" sz="1000">
                <a:latin typeface="Times New Roman" charset="0"/>
              </a:rPr>
              <a:t>thick</a:t>
            </a:r>
          </a:p>
        </p:txBody>
      </p:sp>
      <p:sp>
        <p:nvSpPr>
          <p:cNvPr id="83977" name="Text Box 23"/>
          <p:cNvSpPr txBox="1">
            <a:spLocks noChangeArrowheads="1"/>
          </p:cNvSpPr>
          <p:nvPr/>
        </p:nvSpPr>
        <p:spPr bwMode="auto">
          <a:xfrm>
            <a:off x="2700338" y="3860800"/>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83978" name="Text Box 24"/>
          <p:cNvSpPr txBox="1">
            <a:spLocks noChangeArrowheads="1"/>
          </p:cNvSpPr>
          <p:nvPr/>
        </p:nvSpPr>
        <p:spPr bwMode="auto">
          <a:xfrm>
            <a:off x="2771775" y="4941888"/>
            <a:ext cx="3968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Iron</a:t>
            </a:r>
          </a:p>
        </p:txBody>
      </p:sp>
      <p:sp>
        <p:nvSpPr>
          <p:cNvPr id="83979" name="Text Box 25"/>
          <p:cNvSpPr txBox="1">
            <a:spLocks noChangeArrowheads="1"/>
          </p:cNvSpPr>
          <p:nvPr/>
        </p:nvSpPr>
        <p:spPr bwMode="auto">
          <a:xfrm>
            <a:off x="2555875" y="33575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83980" name="Text Box 26"/>
          <p:cNvSpPr txBox="1">
            <a:spLocks noChangeArrowheads="1"/>
          </p:cNvSpPr>
          <p:nvPr/>
        </p:nvSpPr>
        <p:spPr bwMode="auto">
          <a:xfrm>
            <a:off x="2484438" y="4437063"/>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83981" name="Text Box 27"/>
          <p:cNvSpPr txBox="1">
            <a:spLocks noChangeArrowheads="1"/>
          </p:cNvSpPr>
          <p:nvPr/>
        </p:nvSpPr>
        <p:spPr bwMode="auto">
          <a:xfrm>
            <a:off x="2771775" y="2349500"/>
            <a:ext cx="5588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000">
                <a:latin typeface="Times New Roman" charset="0"/>
              </a:rPr>
              <a:t>Copper</a:t>
            </a:r>
          </a:p>
        </p:txBody>
      </p:sp>
      <p:sp>
        <p:nvSpPr>
          <p:cNvPr id="1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Shielding Effectiveness of a Metallic Barrier</a:t>
            </a:r>
          </a:p>
          <a:p>
            <a:pPr eaLnBrk="1" fontAlgn="auto" hangingPunct="1">
              <a:spcBef>
                <a:spcPts val="0"/>
              </a:spcBef>
              <a:spcAft>
                <a:spcPts val="0"/>
              </a:spcAft>
              <a:defRPr/>
            </a:pPr>
            <a:r>
              <a:rPr lang="en-US" sz="2800" kern="0" dirty="0">
                <a:solidFill>
                  <a:sysClr val="window" lastClr="FFFFFF"/>
                </a:solidFill>
                <a:latin typeface="Calibri" charset="0"/>
              </a:rPr>
              <a:t>Solutions for Plane Wave Excitation</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844675"/>
            <a:ext cx="46450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an Aperture (Door)</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p:cNvPicPr>
            <a:picLocks noChangeAspect="1" noChangeArrowheads="1"/>
          </p:cNvPicPr>
          <p:nvPr/>
        </p:nvPicPr>
        <p:blipFill>
          <a:blip r:embed="rId3">
            <a:extLst>
              <a:ext uri="{28A0092B-C50C-407E-A947-70E740481C1C}">
                <a14:useLocalDpi xmlns:a14="http://schemas.microsoft.com/office/drawing/2010/main" val="0"/>
              </a:ext>
            </a:extLst>
          </a:blip>
          <a:srcRect t="2429"/>
          <a:stretch>
            <a:fillRect/>
          </a:stretch>
        </p:blipFill>
        <p:spPr bwMode="auto">
          <a:xfrm>
            <a:off x="1285875" y="2276475"/>
            <a:ext cx="65817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 Box 5"/>
          <p:cNvSpPr txBox="1">
            <a:spLocks noChangeArrowheads="1"/>
          </p:cNvSpPr>
          <p:nvPr/>
        </p:nvSpPr>
        <p:spPr bwMode="auto">
          <a:xfrm>
            <a:off x="3635375" y="1557338"/>
            <a:ext cx="217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Calibri" charset="0"/>
                <a:cs typeface="Calibri" charset="0"/>
              </a:rPr>
              <a:t>Incident E-Field</a:t>
            </a:r>
            <a:endParaRPr lang="en-US">
              <a:latin typeface="Calibri" charset="0"/>
              <a:cs typeface="Calibri" charset="0"/>
            </a:endParaRPr>
          </a:p>
        </p:txBody>
      </p:sp>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an Aperture (Door)</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5"/>
          <p:cNvSpPr txBox="1">
            <a:spLocks noChangeArrowheads="1"/>
          </p:cNvSpPr>
          <p:nvPr/>
        </p:nvSpPr>
        <p:spPr bwMode="auto">
          <a:xfrm>
            <a:off x="1250950" y="1736725"/>
            <a:ext cx="587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a:latin typeface="Calibri" charset="0"/>
                <a:cs typeface="Calibri" charset="0"/>
              </a:rPr>
              <a:t>Electric Field Distribution</a:t>
            </a:r>
          </a:p>
          <a:p>
            <a:pPr algn="ctr" eaLnBrk="1" hangingPunct="1"/>
            <a:r>
              <a:rPr lang="fr-CH" sz="1800">
                <a:latin typeface="Calibri" charset="0"/>
                <a:cs typeface="Calibri" charset="0"/>
              </a:rPr>
              <a:t>(Obtained using FDTD method, Courtesy of Dr. F.M. Tesche)</a:t>
            </a:r>
            <a:endParaRPr lang="en-US" sz="1800">
              <a:latin typeface="Calibri" charset="0"/>
              <a:cs typeface="Calibri" charset="0"/>
            </a:endParaRPr>
          </a:p>
        </p:txBody>
      </p:sp>
      <p:pic>
        <p:nvPicPr>
          <p:cNvPr id="90114" name="Picture 6"/>
          <p:cNvPicPr>
            <a:picLocks noChangeAspect="1" noChangeArrowheads="1"/>
          </p:cNvPicPr>
          <p:nvPr/>
        </p:nvPicPr>
        <p:blipFill>
          <a:blip r:embed="rId3">
            <a:extLst>
              <a:ext uri="{28A0092B-C50C-407E-A947-70E740481C1C}">
                <a14:useLocalDpi xmlns:a14="http://schemas.microsoft.com/office/drawing/2010/main" val="0"/>
              </a:ext>
            </a:extLst>
          </a:blip>
          <a:srcRect t="30008"/>
          <a:stretch>
            <a:fillRect/>
          </a:stretch>
        </p:blipFill>
        <p:spPr bwMode="auto">
          <a:xfrm>
            <a:off x="2286000" y="2771775"/>
            <a:ext cx="3771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7"/>
          <p:cNvSpPr txBox="1">
            <a:spLocks noChangeArrowheads="1"/>
          </p:cNvSpPr>
          <p:nvPr/>
        </p:nvSpPr>
        <p:spPr bwMode="auto">
          <a:xfrm>
            <a:off x="3657600" y="5410200"/>
            <a:ext cx="1495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a:latin typeface="Calibri" charset="0"/>
                <a:cs typeface="Calibri" charset="0"/>
              </a:rPr>
              <a:t>t=15.56 ns</a:t>
            </a:r>
            <a:endParaRPr lang="en-US">
              <a:latin typeface="Calibri" charset="0"/>
              <a:cs typeface="Calibri" charset="0"/>
            </a:endParaRPr>
          </a:p>
        </p:txBody>
      </p:sp>
      <p:sp>
        <p:nvSpPr>
          <p:cNvPr id="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an Aperture (Door)</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an Aperture (Door)</a:t>
            </a:r>
            <a:endParaRPr lang="en-US" sz="2800" kern="0" dirty="0">
              <a:solidFill>
                <a:sysClr val="window" lastClr="FFFFFF"/>
              </a:solidFill>
              <a:latin typeface="Calibri" charset="0"/>
            </a:endParaRPr>
          </a:p>
        </p:txBody>
      </p:sp>
      <p:pic>
        <p:nvPicPr>
          <p:cNvPr id="92162" name="Figure1-shielding.wmv">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77755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790700"/>
            <a:ext cx="493395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 Conductor (Door Closed)</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Field Penetration in a Shielded Enclosure with a Conductor (Door Closed)</a:t>
            </a:r>
            <a:endParaRPr lang="en-US" sz="2800" kern="0" dirty="0">
              <a:solidFill>
                <a:sysClr val="window" lastClr="FFFFFF"/>
              </a:solidFill>
              <a:latin typeface="Calibri" charset="0"/>
            </a:endParaRPr>
          </a:p>
        </p:txBody>
      </p:sp>
      <p:pic>
        <p:nvPicPr>
          <p:cNvPr id="96258" name="Figure2-shielding.wmv">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7704137"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4"/>
          <p:cNvGrpSpPr>
            <a:grpSpLocks/>
          </p:cNvGrpSpPr>
          <p:nvPr/>
        </p:nvGrpSpPr>
        <p:grpSpPr bwMode="auto">
          <a:xfrm>
            <a:off x="1619250" y="1614488"/>
            <a:ext cx="5626100" cy="3251200"/>
            <a:chOff x="1529" y="878"/>
            <a:chExt cx="2735" cy="1012"/>
          </a:xfrm>
        </p:grpSpPr>
        <p:sp>
          <p:nvSpPr>
            <p:cNvPr id="98316" name="Rectangle 5"/>
            <p:cNvSpPr>
              <a:spLocks noChangeArrowheads="1"/>
            </p:cNvSpPr>
            <p:nvPr/>
          </p:nvSpPr>
          <p:spPr bwMode="auto">
            <a:xfrm>
              <a:off x="1937" y="881"/>
              <a:ext cx="62" cy="975"/>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98317" name="Line 6"/>
            <p:cNvSpPr>
              <a:spLocks noChangeShapeType="1"/>
            </p:cNvSpPr>
            <p:nvPr/>
          </p:nvSpPr>
          <p:spPr bwMode="auto">
            <a:xfrm>
              <a:off x="1934" y="878"/>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18" name="Line 7"/>
            <p:cNvSpPr>
              <a:spLocks noChangeShapeType="1"/>
            </p:cNvSpPr>
            <p:nvPr/>
          </p:nvSpPr>
          <p:spPr bwMode="auto">
            <a:xfrm>
              <a:off x="1934" y="1845"/>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19" name="Line 8"/>
            <p:cNvSpPr>
              <a:spLocks noChangeShapeType="1"/>
            </p:cNvSpPr>
            <p:nvPr/>
          </p:nvSpPr>
          <p:spPr bwMode="auto">
            <a:xfrm flipH="1">
              <a:off x="1742" y="1262"/>
              <a:ext cx="19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0" name="Line 9"/>
            <p:cNvSpPr>
              <a:spLocks noChangeShapeType="1"/>
            </p:cNvSpPr>
            <p:nvPr/>
          </p:nvSpPr>
          <p:spPr bwMode="auto">
            <a:xfrm>
              <a:off x="1742" y="1262"/>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1" name="Line 10"/>
            <p:cNvSpPr>
              <a:spLocks noChangeShapeType="1"/>
            </p:cNvSpPr>
            <p:nvPr/>
          </p:nvSpPr>
          <p:spPr bwMode="auto">
            <a:xfrm flipH="1">
              <a:off x="1680" y="1420"/>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2" name="Line 11"/>
            <p:cNvSpPr>
              <a:spLocks noChangeShapeType="1"/>
            </p:cNvSpPr>
            <p:nvPr/>
          </p:nvSpPr>
          <p:spPr bwMode="auto">
            <a:xfrm flipH="1">
              <a:off x="1700" y="1420"/>
              <a:ext cx="42"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3" name="Line 12"/>
            <p:cNvSpPr>
              <a:spLocks noChangeShapeType="1"/>
            </p:cNvSpPr>
            <p:nvPr/>
          </p:nvSpPr>
          <p:spPr bwMode="auto">
            <a:xfrm flipH="1">
              <a:off x="1646" y="1420"/>
              <a:ext cx="34"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4" name="Line 13"/>
            <p:cNvSpPr>
              <a:spLocks noChangeShapeType="1"/>
            </p:cNvSpPr>
            <p:nvPr/>
          </p:nvSpPr>
          <p:spPr bwMode="auto">
            <a:xfrm flipH="1">
              <a:off x="1762" y="1420"/>
              <a:ext cx="34"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5" name="Line 14"/>
            <p:cNvSpPr>
              <a:spLocks noChangeShapeType="1"/>
            </p:cNvSpPr>
            <p:nvPr/>
          </p:nvSpPr>
          <p:spPr bwMode="auto">
            <a:xfrm>
              <a:off x="1776" y="1303"/>
              <a:ext cx="8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26" name="Arc 15"/>
            <p:cNvSpPr>
              <a:spLocks/>
            </p:cNvSpPr>
            <p:nvPr/>
          </p:nvSpPr>
          <p:spPr bwMode="auto">
            <a:xfrm>
              <a:off x="1858" y="1306"/>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7" y="0"/>
                    <a:pt x="21582" y="9651"/>
                    <a:pt x="21599" y="21569"/>
                  </a:cubicBezTo>
                </a:path>
                <a:path w="21600" h="21600" stroke="0" extrusionOk="0">
                  <a:moveTo>
                    <a:pt x="-1" y="0"/>
                  </a:moveTo>
                  <a:cubicBezTo>
                    <a:pt x="11917" y="0"/>
                    <a:pt x="21582" y="9651"/>
                    <a:pt x="21599" y="21569"/>
                  </a:cubicBezTo>
                  <a:lnTo>
                    <a:pt x="0" y="21600"/>
                  </a:lnTo>
                  <a:lnTo>
                    <a:pt x="-1"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98327" name="Group 16"/>
            <p:cNvGrpSpPr>
              <a:grpSpLocks/>
            </p:cNvGrpSpPr>
            <p:nvPr/>
          </p:nvGrpSpPr>
          <p:grpSpPr bwMode="auto">
            <a:xfrm>
              <a:off x="1872" y="1344"/>
              <a:ext cx="48" cy="131"/>
              <a:chOff x="1872" y="1344"/>
              <a:chExt cx="48" cy="131"/>
            </a:xfrm>
          </p:grpSpPr>
          <p:sp>
            <p:nvSpPr>
              <p:cNvPr id="98503" name="Freeform 17"/>
              <p:cNvSpPr>
                <a:spLocks/>
              </p:cNvSpPr>
              <p:nvPr/>
            </p:nvSpPr>
            <p:spPr bwMode="auto">
              <a:xfrm>
                <a:off x="1872" y="1379"/>
                <a:ext cx="48" cy="96"/>
              </a:xfrm>
              <a:custGeom>
                <a:avLst/>
                <a:gdLst>
                  <a:gd name="T0" fmla="*/ 20 w 48"/>
                  <a:gd name="T1" fmla="*/ 96 h 96"/>
                  <a:gd name="T2" fmla="*/ 0 w 48"/>
                  <a:gd name="T3" fmla="*/ 0 h 96"/>
                  <a:gd name="T4" fmla="*/ 20 w 48"/>
                  <a:gd name="T5" fmla="*/ 0 h 96"/>
                  <a:gd name="T6" fmla="*/ 48 w 48"/>
                  <a:gd name="T7" fmla="*/ 0 h 96"/>
                  <a:gd name="T8" fmla="*/ 20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0" y="96"/>
                    </a:moveTo>
                    <a:lnTo>
                      <a:pt x="0" y="0"/>
                    </a:lnTo>
                    <a:lnTo>
                      <a:pt x="20" y="0"/>
                    </a:lnTo>
                    <a:lnTo>
                      <a:pt x="48" y="0"/>
                    </a:lnTo>
                    <a:lnTo>
                      <a:pt x="2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504" name="Line 18"/>
              <p:cNvSpPr>
                <a:spLocks noChangeShapeType="1"/>
              </p:cNvSpPr>
              <p:nvPr/>
            </p:nvSpPr>
            <p:spPr bwMode="auto">
              <a:xfrm>
                <a:off x="1892" y="1344"/>
                <a:ext cx="1" cy="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98328" name="Group 19"/>
            <p:cNvGrpSpPr>
              <a:grpSpLocks/>
            </p:cNvGrpSpPr>
            <p:nvPr/>
          </p:nvGrpSpPr>
          <p:grpSpPr bwMode="auto">
            <a:xfrm>
              <a:off x="1776" y="1049"/>
              <a:ext cx="144" cy="180"/>
              <a:chOff x="1776" y="1049"/>
              <a:chExt cx="144" cy="180"/>
            </a:xfrm>
          </p:grpSpPr>
          <p:grpSp>
            <p:nvGrpSpPr>
              <p:cNvPr id="98497" name="Group 20"/>
              <p:cNvGrpSpPr>
                <a:grpSpLocks/>
              </p:cNvGrpSpPr>
              <p:nvPr/>
            </p:nvGrpSpPr>
            <p:grpSpPr bwMode="auto">
              <a:xfrm>
                <a:off x="1776" y="1187"/>
                <a:ext cx="120" cy="42"/>
                <a:chOff x="1776" y="1187"/>
                <a:chExt cx="120" cy="42"/>
              </a:xfrm>
            </p:grpSpPr>
            <p:sp>
              <p:nvSpPr>
                <p:cNvPr id="98501" name="Line 21"/>
                <p:cNvSpPr>
                  <a:spLocks noChangeShapeType="1"/>
                </p:cNvSpPr>
                <p:nvPr/>
              </p:nvSpPr>
              <p:spPr bwMode="auto">
                <a:xfrm>
                  <a:off x="1776" y="1228"/>
                  <a:ext cx="8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502" name="Arc 22"/>
                <p:cNvSpPr>
                  <a:spLocks/>
                </p:cNvSpPr>
                <p:nvPr/>
              </p:nvSpPr>
              <p:spPr bwMode="auto">
                <a:xfrm>
                  <a:off x="1858" y="1187"/>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98498" name="Group 23"/>
              <p:cNvGrpSpPr>
                <a:grpSpLocks/>
              </p:cNvGrpSpPr>
              <p:nvPr/>
            </p:nvGrpSpPr>
            <p:grpSpPr bwMode="auto">
              <a:xfrm>
                <a:off x="1872" y="1049"/>
                <a:ext cx="48" cy="138"/>
                <a:chOff x="1872" y="1049"/>
                <a:chExt cx="48" cy="138"/>
              </a:xfrm>
            </p:grpSpPr>
            <p:sp>
              <p:nvSpPr>
                <p:cNvPr id="98499" name="Freeform 24"/>
                <p:cNvSpPr>
                  <a:spLocks/>
                </p:cNvSpPr>
                <p:nvPr/>
              </p:nvSpPr>
              <p:spPr bwMode="auto">
                <a:xfrm>
                  <a:off x="1872" y="1049"/>
                  <a:ext cx="48" cy="96"/>
                </a:xfrm>
                <a:custGeom>
                  <a:avLst/>
                  <a:gdLst>
                    <a:gd name="T0" fmla="*/ 20 w 48"/>
                    <a:gd name="T1" fmla="*/ 0 h 96"/>
                    <a:gd name="T2" fmla="*/ 48 w 48"/>
                    <a:gd name="T3" fmla="*/ 96 h 96"/>
                    <a:gd name="T4" fmla="*/ 20 w 48"/>
                    <a:gd name="T5" fmla="*/ 96 h 96"/>
                    <a:gd name="T6" fmla="*/ 0 w 48"/>
                    <a:gd name="T7" fmla="*/ 96 h 96"/>
                    <a:gd name="T8" fmla="*/ 2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0" y="0"/>
                      </a:moveTo>
                      <a:lnTo>
                        <a:pt x="48" y="96"/>
                      </a:lnTo>
                      <a:lnTo>
                        <a:pt x="20" y="96"/>
                      </a:lnTo>
                      <a:lnTo>
                        <a:pt x="0" y="9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500" name="Line 25"/>
                <p:cNvSpPr>
                  <a:spLocks noChangeShapeType="1"/>
                </p:cNvSpPr>
                <p:nvPr/>
              </p:nvSpPr>
              <p:spPr bwMode="auto">
                <a:xfrm flipV="1">
                  <a:off x="1892" y="1145"/>
                  <a:ext cx="1"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sp>
          <p:nvSpPr>
            <p:cNvPr id="98329" name="Line 26"/>
            <p:cNvSpPr>
              <a:spLocks noChangeShapeType="1"/>
            </p:cNvSpPr>
            <p:nvPr/>
          </p:nvSpPr>
          <p:spPr bwMode="auto">
            <a:xfrm>
              <a:off x="2009" y="1557"/>
              <a:ext cx="27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30" name="Line 27"/>
            <p:cNvSpPr>
              <a:spLocks noChangeShapeType="1"/>
            </p:cNvSpPr>
            <p:nvPr/>
          </p:nvSpPr>
          <p:spPr bwMode="auto">
            <a:xfrm flipH="1">
              <a:off x="2071" y="1516"/>
              <a:ext cx="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31" name="Arc 28"/>
            <p:cNvSpPr>
              <a:spLocks/>
            </p:cNvSpPr>
            <p:nvPr/>
          </p:nvSpPr>
          <p:spPr bwMode="auto">
            <a:xfrm>
              <a:off x="2033" y="1482"/>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98332" name="Group 29"/>
            <p:cNvGrpSpPr>
              <a:grpSpLocks/>
            </p:cNvGrpSpPr>
            <p:nvPr/>
          </p:nvGrpSpPr>
          <p:grpSpPr bwMode="auto">
            <a:xfrm>
              <a:off x="2009" y="1344"/>
              <a:ext cx="48" cy="131"/>
              <a:chOff x="2009" y="1344"/>
              <a:chExt cx="48" cy="131"/>
            </a:xfrm>
          </p:grpSpPr>
          <p:sp>
            <p:nvSpPr>
              <p:cNvPr id="98495" name="Freeform 30"/>
              <p:cNvSpPr>
                <a:spLocks/>
              </p:cNvSpPr>
              <p:nvPr/>
            </p:nvSpPr>
            <p:spPr bwMode="auto">
              <a:xfrm>
                <a:off x="2009" y="1344"/>
                <a:ext cx="48" cy="96"/>
              </a:xfrm>
              <a:custGeom>
                <a:avLst/>
                <a:gdLst>
                  <a:gd name="T0" fmla="*/ 21 w 48"/>
                  <a:gd name="T1" fmla="*/ 0 h 96"/>
                  <a:gd name="T2" fmla="*/ 48 w 48"/>
                  <a:gd name="T3" fmla="*/ 96 h 96"/>
                  <a:gd name="T4" fmla="*/ 21 w 48"/>
                  <a:gd name="T5" fmla="*/ 96 h 96"/>
                  <a:gd name="T6" fmla="*/ 0 w 48"/>
                  <a:gd name="T7" fmla="*/ 96 h 96"/>
                  <a:gd name="T8" fmla="*/ 21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1" y="0"/>
                    </a:moveTo>
                    <a:lnTo>
                      <a:pt x="48" y="96"/>
                    </a:lnTo>
                    <a:lnTo>
                      <a:pt x="21" y="96"/>
                    </a:lnTo>
                    <a:lnTo>
                      <a:pt x="0" y="9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96" name="Line 31"/>
              <p:cNvSpPr>
                <a:spLocks noChangeShapeType="1"/>
              </p:cNvSpPr>
              <p:nvPr/>
            </p:nvSpPr>
            <p:spPr bwMode="auto">
              <a:xfrm flipV="1">
                <a:off x="2030" y="1440"/>
                <a:ext cx="1" cy="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333" name="Line 32"/>
            <p:cNvSpPr>
              <a:spLocks noChangeShapeType="1"/>
            </p:cNvSpPr>
            <p:nvPr/>
          </p:nvSpPr>
          <p:spPr bwMode="auto">
            <a:xfrm flipH="1">
              <a:off x="2071" y="1591"/>
              <a:ext cx="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34" name="Arc 33"/>
            <p:cNvSpPr>
              <a:spLocks/>
            </p:cNvSpPr>
            <p:nvPr/>
          </p:nvSpPr>
          <p:spPr bwMode="auto">
            <a:xfrm>
              <a:off x="2033" y="1594"/>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98335" name="Group 34"/>
            <p:cNvGrpSpPr>
              <a:grpSpLocks/>
            </p:cNvGrpSpPr>
            <p:nvPr/>
          </p:nvGrpSpPr>
          <p:grpSpPr bwMode="auto">
            <a:xfrm>
              <a:off x="2009" y="1633"/>
              <a:ext cx="48" cy="137"/>
              <a:chOff x="2009" y="1633"/>
              <a:chExt cx="48" cy="137"/>
            </a:xfrm>
          </p:grpSpPr>
          <p:sp>
            <p:nvSpPr>
              <p:cNvPr id="98493" name="Freeform 35"/>
              <p:cNvSpPr>
                <a:spLocks/>
              </p:cNvSpPr>
              <p:nvPr/>
            </p:nvSpPr>
            <p:spPr bwMode="auto">
              <a:xfrm>
                <a:off x="2009" y="1674"/>
                <a:ext cx="48" cy="96"/>
              </a:xfrm>
              <a:custGeom>
                <a:avLst/>
                <a:gdLst>
                  <a:gd name="T0" fmla="*/ 21 w 48"/>
                  <a:gd name="T1" fmla="*/ 96 h 96"/>
                  <a:gd name="T2" fmla="*/ 0 w 48"/>
                  <a:gd name="T3" fmla="*/ 0 h 96"/>
                  <a:gd name="T4" fmla="*/ 21 w 48"/>
                  <a:gd name="T5" fmla="*/ 0 h 96"/>
                  <a:gd name="T6" fmla="*/ 48 w 48"/>
                  <a:gd name="T7" fmla="*/ 0 h 96"/>
                  <a:gd name="T8" fmla="*/ 21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1" y="96"/>
                    </a:moveTo>
                    <a:lnTo>
                      <a:pt x="0" y="0"/>
                    </a:lnTo>
                    <a:lnTo>
                      <a:pt x="21" y="0"/>
                    </a:lnTo>
                    <a:lnTo>
                      <a:pt x="48" y="0"/>
                    </a:lnTo>
                    <a:lnTo>
                      <a:pt x="2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94" name="Line 36"/>
              <p:cNvSpPr>
                <a:spLocks noChangeShapeType="1"/>
              </p:cNvSpPr>
              <p:nvPr/>
            </p:nvSpPr>
            <p:spPr bwMode="auto">
              <a:xfrm>
                <a:off x="2030" y="1633"/>
                <a:ext cx="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336" name="Rectangle 37"/>
            <p:cNvSpPr>
              <a:spLocks noChangeArrowheads="1"/>
            </p:cNvSpPr>
            <p:nvPr/>
          </p:nvSpPr>
          <p:spPr bwMode="auto">
            <a:xfrm>
              <a:off x="2615" y="881"/>
              <a:ext cx="63" cy="975"/>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98337" name="Line 38"/>
            <p:cNvSpPr>
              <a:spLocks noChangeShapeType="1"/>
            </p:cNvSpPr>
            <p:nvPr/>
          </p:nvSpPr>
          <p:spPr bwMode="auto">
            <a:xfrm>
              <a:off x="2612" y="878"/>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38" name="Line 39"/>
            <p:cNvSpPr>
              <a:spLocks noChangeShapeType="1"/>
            </p:cNvSpPr>
            <p:nvPr/>
          </p:nvSpPr>
          <p:spPr bwMode="auto">
            <a:xfrm>
              <a:off x="2612" y="1845"/>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39" name="Line 40"/>
            <p:cNvSpPr>
              <a:spLocks noChangeShapeType="1"/>
            </p:cNvSpPr>
            <p:nvPr/>
          </p:nvSpPr>
          <p:spPr bwMode="auto">
            <a:xfrm>
              <a:off x="2379" y="1262"/>
              <a:ext cx="2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0" name="Line 41"/>
            <p:cNvSpPr>
              <a:spLocks noChangeShapeType="1"/>
            </p:cNvSpPr>
            <p:nvPr/>
          </p:nvSpPr>
          <p:spPr bwMode="auto">
            <a:xfrm>
              <a:off x="2379" y="1262"/>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1" name="Line 42"/>
            <p:cNvSpPr>
              <a:spLocks noChangeShapeType="1"/>
            </p:cNvSpPr>
            <p:nvPr/>
          </p:nvSpPr>
          <p:spPr bwMode="auto">
            <a:xfrm flipH="1">
              <a:off x="2324" y="1420"/>
              <a:ext cx="1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2" name="Line 43"/>
            <p:cNvSpPr>
              <a:spLocks noChangeShapeType="1"/>
            </p:cNvSpPr>
            <p:nvPr/>
          </p:nvSpPr>
          <p:spPr bwMode="auto">
            <a:xfrm flipH="1">
              <a:off x="2345" y="1420"/>
              <a:ext cx="34"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3" name="Line 44"/>
            <p:cNvSpPr>
              <a:spLocks noChangeShapeType="1"/>
            </p:cNvSpPr>
            <p:nvPr/>
          </p:nvSpPr>
          <p:spPr bwMode="auto">
            <a:xfrm flipH="1">
              <a:off x="2283" y="1420"/>
              <a:ext cx="4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4" name="Line 45"/>
            <p:cNvSpPr>
              <a:spLocks noChangeShapeType="1"/>
            </p:cNvSpPr>
            <p:nvPr/>
          </p:nvSpPr>
          <p:spPr bwMode="auto">
            <a:xfrm flipH="1">
              <a:off x="2400" y="1420"/>
              <a:ext cx="4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5" name="Oval 46"/>
            <p:cNvSpPr>
              <a:spLocks noChangeArrowheads="1"/>
            </p:cNvSpPr>
            <p:nvPr/>
          </p:nvSpPr>
          <p:spPr bwMode="auto">
            <a:xfrm>
              <a:off x="2595" y="1244"/>
              <a:ext cx="42" cy="42"/>
            </a:xfrm>
            <a:prstGeom prst="ellipse">
              <a:avLst/>
            </a:prstGeom>
            <a:solidFill>
              <a:srgbClr val="FFFFFF"/>
            </a:solidFill>
            <a:ln w="11113">
              <a:solidFill>
                <a:srgbClr val="000000"/>
              </a:solidFill>
              <a:round/>
              <a:headEnd/>
              <a:tailEnd/>
            </a:ln>
          </p:spPr>
          <p:txBody>
            <a:bodyPr/>
            <a:lstStyle/>
            <a:p>
              <a:endParaRPr lang="fr-CH"/>
            </a:p>
          </p:txBody>
        </p:sp>
        <p:sp>
          <p:nvSpPr>
            <p:cNvPr id="98346" name="Line 47"/>
            <p:cNvSpPr>
              <a:spLocks noChangeShapeType="1"/>
            </p:cNvSpPr>
            <p:nvPr/>
          </p:nvSpPr>
          <p:spPr bwMode="auto">
            <a:xfrm flipH="1">
              <a:off x="2496" y="1283"/>
              <a:ext cx="96" cy="1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7" name="Line 48"/>
            <p:cNvSpPr>
              <a:spLocks noChangeShapeType="1"/>
            </p:cNvSpPr>
            <p:nvPr/>
          </p:nvSpPr>
          <p:spPr bwMode="auto">
            <a:xfrm>
              <a:off x="2496" y="1399"/>
              <a:ext cx="1" cy="9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48" name="Rectangle 49"/>
            <p:cNvSpPr>
              <a:spLocks noChangeArrowheads="1"/>
            </p:cNvSpPr>
            <p:nvPr/>
          </p:nvSpPr>
          <p:spPr bwMode="auto">
            <a:xfrm>
              <a:off x="2519" y="1464"/>
              <a:ext cx="275" cy="76"/>
            </a:xfrm>
            <a:prstGeom prst="rect">
              <a:avLst/>
            </a:prstGeom>
            <a:solidFill>
              <a:srgbClr val="FFFFFF"/>
            </a:solidFill>
            <a:ln w="11113">
              <a:solidFill>
                <a:srgbClr val="FFFFFF"/>
              </a:solidFill>
              <a:miter lim="800000"/>
              <a:headEnd/>
              <a:tailEnd/>
            </a:ln>
          </p:spPr>
          <p:txBody>
            <a:bodyPr/>
            <a:lstStyle/>
            <a:p>
              <a:endParaRPr lang="fr-CH"/>
            </a:p>
          </p:txBody>
        </p:sp>
        <p:sp>
          <p:nvSpPr>
            <p:cNvPr id="98349" name="Line 50"/>
            <p:cNvSpPr>
              <a:spLocks noChangeShapeType="1"/>
            </p:cNvSpPr>
            <p:nvPr/>
          </p:nvSpPr>
          <p:spPr bwMode="auto">
            <a:xfrm>
              <a:off x="2496" y="1495"/>
              <a:ext cx="3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50" name="Arc 51"/>
            <p:cNvSpPr>
              <a:spLocks/>
            </p:cNvSpPr>
            <p:nvPr/>
          </p:nvSpPr>
          <p:spPr bwMode="auto">
            <a:xfrm>
              <a:off x="2478" y="1482"/>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98351" name="Group 52"/>
            <p:cNvGrpSpPr>
              <a:grpSpLocks/>
            </p:cNvGrpSpPr>
            <p:nvPr/>
          </p:nvGrpSpPr>
          <p:grpSpPr bwMode="auto">
            <a:xfrm>
              <a:off x="2516" y="1495"/>
              <a:ext cx="96" cy="48"/>
              <a:chOff x="2516" y="1495"/>
              <a:chExt cx="96" cy="48"/>
            </a:xfrm>
          </p:grpSpPr>
          <p:sp>
            <p:nvSpPr>
              <p:cNvPr id="98491" name="Freeform 53"/>
              <p:cNvSpPr>
                <a:spLocks/>
              </p:cNvSpPr>
              <p:nvPr/>
            </p:nvSpPr>
            <p:spPr bwMode="auto">
              <a:xfrm>
                <a:off x="2516" y="1495"/>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92" name="Line 54"/>
              <p:cNvSpPr>
                <a:spLocks noChangeShapeType="1"/>
              </p:cNvSpPr>
              <p:nvPr/>
            </p:nvSpPr>
            <p:spPr bwMode="auto">
              <a:xfrm flipH="1">
                <a:off x="2516" y="1516"/>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352" name="Line 55"/>
            <p:cNvSpPr>
              <a:spLocks noChangeShapeType="1"/>
            </p:cNvSpPr>
            <p:nvPr/>
          </p:nvSpPr>
          <p:spPr bwMode="auto">
            <a:xfrm flipV="1">
              <a:off x="2475" y="1392"/>
              <a:ext cx="1"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53" name="Line 56"/>
            <p:cNvSpPr>
              <a:spLocks noChangeShapeType="1"/>
            </p:cNvSpPr>
            <p:nvPr/>
          </p:nvSpPr>
          <p:spPr bwMode="auto">
            <a:xfrm flipV="1">
              <a:off x="2475" y="1283"/>
              <a:ext cx="89" cy="10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54" name="Line 57"/>
            <p:cNvSpPr>
              <a:spLocks noChangeShapeType="1"/>
            </p:cNvSpPr>
            <p:nvPr/>
          </p:nvSpPr>
          <p:spPr bwMode="auto">
            <a:xfrm flipH="1">
              <a:off x="2475" y="1283"/>
              <a:ext cx="8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355" name="Arc 58"/>
            <p:cNvSpPr>
              <a:spLocks/>
            </p:cNvSpPr>
            <p:nvPr/>
          </p:nvSpPr>
          <p:spPr bwMode="auto">
            <a:xfrm>
              <a:off x="2585" y="1286"/>
              <a:ext cx="18" cy="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98356" name="Group 59"/>
            <p:cNvGrpSpPr>
              <a:grpSpLocks/>
            </p:cNvGrpSpPr>
            <p:nvPr/>
          </p:nvGrpSpPr>
          <p:grpSpPr bwMode="auto">
            <a:xfrm>
              <a:off x="2571" y="1303"/>
              <a:ext cx="48" cy="137"/>
              <a:chOff x="2571" y="1303"/>
              <a:chExt cx="48" cy="137"/>
            </a:xfrm>
          </p:grpSpPr>
          <p:sp>
            <p:nvSpPr>
              <p:cNvPr id="98489" name="Freeform 60"/>
              <p:cNvSpPr>
                <a:spLocks/>
              </p:cNvSpPr>
              <p:nvPr/>
            </p:nvSpPr>
            <p:spPr bwMode="auto">
              <a:xfrm>
                <a:off x="2571" y="1344"/>
                <a:ext cx="48" cy="96"/>
              </a:xfrm>
              <a:custGeom>
                <a:avLst/>
                <a:gdLst>
                  <a:gd name="T0" fmla="*/ 21 w 48"/>
                  <a:gd name="T1" fmla="*/ 96 h 96"/>
                  <a:gd name="T2" fmla="*/ 0 w 48"/>
                  <a:gd name="T3" fmla="*/ 0 h 96"/>
                  <a:gd name="T4" fmla="*/ 21 w 48"/>
                  <a:gd name="T5" fmla="*/ 0 h 96"/>
                  <a:gd name="T6" fmla="*/ 48 w 48"/>
                  <a:gd name="T7" fmla="*/ 0 h 96"/>
                  <a:gd name="T8" fmla="*/ 21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1" y="96"/>
                    </a:moveTo>
                    <a:lnTo>
                      <a:pt x="0" y="0"/>
                    </a:lnTo>
                    <a:lnTo>
                      <a:pt x="21" y="0"/>
                    </a:lnTo>
                    <a:lnTo>
                      <a:pt x="48" y="0"/>
                    </a:lnTo>
                    <a:lnTo>
                      <a:pt x="2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90" name="Line 61"/>
              <p:cNvSpPr>
                <a:spLocks noChangeShapeType="1"/>
              </p:cNvSpPr>
              <p:nvPr/>
            </p:nvSpPr>
            <p:spPr bwMode="auto">
              <a:xfrm>
                <a:off x="2592" y="1303"/>
                <a:ext cx="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357" name="Arc 62"/>
            <p:cNvSpPr>
              <a:spLocks/>
            </p:cNvSpPr>
            <p:nvPr/>
          </p:nvSpPr>
          <p:spPr bwMode="auto">
            <a:xfrm>
              <a:off x="2557" y="1207"/>
              <a:ext cx="38"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98358" name="Line 63"/>
            <p:cNvSpPr>
              <a:spLocks noChangeShapeType="1"/>
            </p:cNvSpPr>
            <p:nvPr/>
          </p:nvSpPr>
          <p:spPr bwMode="auto">
            <a:xfrm flipH="1">
              <a:off x="2475" y="1241"/>
              <a:ext cx="8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98359" name="Group 64"/>
            <p:cNvGrpSpPr>
              <a:grpSpLocks/>
            </p:cNvGrpSpPr>
            <p:nvPr/>
          </p:nvGrpSpPr>
          <p:grpSpPr bwMode="auto">
            <a:xfrm>
              <a:off x="2571" y="1070"/>
              <a:ext cx="48" cy="137"/>
              <a:chOff x="2571" y="1070"/>
              <a:chExt cx="48" cy="137"/>
            </a:xfrm>
          </p:grpSpPr>
          <p:sp>
            <p:nvSpPr>
              <p:cNvPr id="98487" name="Freeform 65"/>
              <p:cNvSpPr>
                <a:spLocks/>
              </p:cNvSpPr>
              <p:nvPr/>
            </p:nvSpPr>
            <p:spPr bwMode="auto">
              <a:xfrm>
                <a:off x="2571" y="1070"/>
                <a:ext cx="48" cy="96"/>
              </a:xfrm>
              <a:custGeom>
                <a:avLst/>
                <a:gdLst>
                  <a:gd name="T0" fmla="*/ 21 w 48"/>
                  <a:gd name="T1" fmla="*/ 0 h 96"/>
                  <a:gd name="T2" fmla="*/ 48 w 48"/>
                  <a:gd name="T3" fmla="*/ 96 h 96"/>
                  <a:gd name="T4" fmla="*/ 21 w 48"/>
                  <a:gd name="T5" fmla="*/ 96 h 96"/>
                  <a:gd name="T6" fmla="*/ 0 w 48"/>
                  <a:gd name="T7" fmla="*/ 96 h 96"/>
                  <a:gd name="T8" fmla="*/ 21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1" y="0"/>
                    </a:moveTo>
                    <a:lnTo>
                      <a:pt x="48" y="96"/>
                    </a:lnTo>
                    <a:lnTo>
                      <a:pt x="21" y="96"/>
                    </a:lnTo>
                    <a:lnTo>
                      <a:pt x="0" y="9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88" name="Line 66"/>
              <p:cNvSpPr>
                <a:spLocks noChangeShapeType="1"/>
              </p:cNvSpPr>
              <p:nvPr/>
            </p:nvSpPr>
            <p:spPr bwMode="auto">
              <a:xfrm flipV="1">
                <a:off x="2592" y="1166"/>
                <a:ext cx="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98360" name="Group 67"/>
            <p:cNvGrpSpPr>
              <a:grpSpLocks/>
            </p:cNvGrpSpPr>
            <p:nvPr/>
          </p:nvGrpSpPr>
          <p:grpSpPr bwMode="auto">
            <a:xfrm>
              <a:off x="2653" y="1495"/>
              <a:ext cx="137" cy="48"/>
              <a:chOff x="2653" y="1495"/>
              <a:chExt cx="137" cy="48"/>
            </a:xfrm>
          </p:grpSpPr>
          <p:sp>
            <p:nvSpPr>
              <p:cNvPr id="98485" name="Freeform 68"/>
              <p:cNvSpPr>
                <a:spLocks/>
              </p:cNvSpPr>
              <p:nvPr/>
            </p:nvSpPr>
            <p:spPr bwMode="auto">
              <a:xfrm>
                <a:off x="2694" y="1495"/>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86" name="Line 69"/>
              <p:cNvSpPr>
                <a:spLocks noChangeShapeType="1"/>
              </p:cNvSpPr>
              <p:nvPr/>
            </p:nvSpPr>
            <p:spPr bwMode="auto">
              <a:xfrm>
                <a:off x="2653" y="1516"/>
                <a:ext cx="4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361" name="Rectangle 70"/>
            <p:cNvSpPr>
              <a:spLocks noChangeArrowheads="1"/>
            </p:cNvSpPr>
            <p:nvPr/>
          </p:nvSpPr>
          <p:spPr bwMode="auto">
            <a:xfrm>
              <a:off x="2167" y="1481"/>
              <a:ext cx="3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62" name="Rectangle 71"/>
            <p:cNvSpPr>
              <a:spLocks noChangeArrowheads="1"/>
            </p:cNvSpPr>
            <p:nvPr/>
          </p:nvSpPr>
          <p:spPr bwMode="auto">
            <a:xfrm>
              <a:off x="2201" y="1481"/>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63" name="Rectangle 72"/>
            <p:cNvSpPr>
              <a:spLocks noChangeArrowheads="1"/>
            </p:cNvSpPr>
            <p:nvPr/>
          </p:nvSpPr>
          <p:spPr bwMode="auto">
            <a:xfrm>
              <a:off x="2235" y="1481"/>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64" name="Rectangle 73"/>
            <p:cNvSpPr>
              <a:spLocks noChangeArrowheads="1"/>
            </p:cNvSpPr>
            <p:nvPr/>
          </p:nvSpPr>
          <p:spPr bwMode="auto">
            <a:xfrm>
              <a:off x="2256" y="1481"/>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65" name="Rectangle 74"/>
            <p:cNvSpPr>
              <a:spLocks noChangeArrowheads="1"/>
            </p:cNvSpPr>
            <p:nvPr/>
          </p:nvSpPr>
          <p:spPr bwMode="auto">
            <a:xfrm>
              <a:off x="2276" y="1481"/>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66" name="Rectangle 75"/>
            <p:cNvSpPr>
              <a:spLocks noChangeArrowheads="1"/>
            </p:cNvSpPr>
            <p:nvPr/>
          </p:nvSpPr>
          <p:spPr bwMode="auto">
            <a:xfrm>
              <a:off x="2146" y="1577"/>
              <a:ext cx="1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98367" name="Rectangle 76"/>
            <p:cNvSpPr>
              <a:spLocks noChangeArrowheads="1"/>
            </p:cNvSpPr>
            <p:nvPr/>
          </p:nvSpPr>
          <p:spPr bwMode="auto">
            <a:xfrm>
              <a:off x="2160" y="1577"/>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98368" name="Rectangle 77"/>
            <p:cNvSpPr>
              <a:spLocks noChangeArrowheads="1"/>
            </p:cNvSpPr>
            <p:nvPr/>
          </p:nvSpPr>
          <p:spPr bwMode="auto">
            <a:xfrm>
              <a:off x="2194" y="1577"/>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69" name="Rectangle 78"/>
            <p:cNvSpPr>
              <a:spLocks noChangeArrowheads="1"/>
            </p:cNvSpPr>
            <p:nvPr/>
          </p:nvSpPr>
          <p:spPr bwMode="auto">
            <a:xfrm>
              <a:off x="2215" y="1577"/>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70" name="Rectangle 79"/>
            <p:cNvSpPr>
              <a:spLocks noChangeArrowheads="1"/>
            </p:cNvSpPr>
            <p:nvPr/>
          </p:nvSpPr>
          <p:spPr bwMode="auto">
            <a:xfrm>
              <a:off x="2249" y="1577"/>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71" name="Rectangle 80"/>
            <p:cNvSpPr>
              <a:spLocks noChangeArrowheads="1"/>
            </p:cNvSpPr>
            <p:nvPr/>
          </p:nvSpPr>
          <p:spPr bwMode="auto">
            <a:xfrm>
              <a:off x="2269" y="1577"/>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98372" name="Rectangle 81"/>
            <p:cNvSpPr>
              <a:spLocks noChangeArrowheads="1"/>
            </p:cNvSpPr>
            <p:nvPr/>
          </p:nvSpPr>
          <p:spPr bwMode="auto">
            <a:xfrm>
              <a:off x="2304" y="1577"/>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73" name="Rectangle 82"/>
            <p:cNvSpPr>
              <a:spLocks noChangeArrowheads="1"/>
            </p:cNvSpPr>
            <p:nvPr/>
          </p:nvSpPr>
          <p:spPr bwMode="auto">
            <a:xfrm>
              <a:off x="1543" y="1269"/>
              <a:ext cx="3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74" name="Rectangle 83"/>
            <p:cNvSpPr>
              <a:spLocks noChangeArrowheads="1"/>
            </p:cNvSpPr>
            <p:nvPr/>
          </p:nvSpPr>
          <p:spPr bwMode="auto">
            <a:xfrm>
              <a:off x="1577" y="1269"/>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75" name="Rectangle 84"/>
            <p:cNvSpPr>
              <a:spLocks noChangeArrowheads="1"/>
            </p:cNvSpPr>
            <p:nvPr/>
          </p:nvSpPr>
          <p:spPr bwMode="auto">
            <a:xfrm>
              <a:off x="1611" y="1269"/>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76" name="Rectangle 85"/>
            <p:cNvSpPr>
              <a:spLocks noChangeArrowheads="1"/>
            </p:cNvSpPr>
            <p:nvPr/>
          </p:nvSpPr>
          <p:spPr bwMode="auto">
            <a:xfrm>
              <a:off x="1632" y="1269"/>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77" name="Rectangle 86"/>
            <p:cNvSpPr>
              <a:spLocks noChangeArrowheads="1"/>
            </p:cNvSpPr>
            <p:nvPr/>
          </p:nvSpPr>
          <p:spPr bwMode="auto">
            <a:xfrm>
              <a:off x="1652" y="1269"/>
              <a:ext cx="2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78" name="Rectangle 87"/>
            <p:cNvSpPr>
              <a:spLocks noChangeArrowheads="1"/>
            </p:cNvSpPr>
            <p:nvPr/>
          </p:nvSpPr>
          <p:spPr bwMode="auto">
            <a:xfrm>
              <a:off x="1529" y="1324"/>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79" name="Rectangle 88"/>
            <p:cNvSpPr>
              <a:spLocks noChangeArrowheads="1"/>
            </p:cNvSpPr>
            <p:nvPr/>
          </p:nvSpPr>
          <p:spPr bwMode="auto">
            <a:xfrm>
              <a:off x="1563" y="1324"/>
              <a:ext cx="2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x</a:t>
              </a:r>
              <a:endParaRPr lang="en-GB" sz="2400">
                <a:latin typeface="Tahoma" charset="0"/>
              </a:endParaRPr>
            </a:p>
          </p:txBody>
        </p:sp>
        <p:sp>
          <p:nvSpPr>
            <p:cNvPr id="98380" name="Rectangle 89"/>
            <p:cNvSpPr>
              <a:spLocks noChangeArrowheads="1"/>
            </p:cNvSpPr>
            <p:nvPr/>
          </p:nvSpPr>
          <p:spPr bwMode="auto">
            <a:xfrm>
              <a:off x="1591" y="1324"/>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81" name="Rectangle 90"/>
            <p:cNvSpPr>
              <a:spLocks noChangeArrowheads="1"/>
            </p:cNvSpPr>
            <p:nvPr/>
          </p:nvSpPr>
          <p:spPr bwMode="auto">
            <a:xfrm>
              <a:off x="1611" y="1324"/>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82" name="Rectangle 91"/>
            <p:cNvSpPr>
              <a:spLocks noChangeArrowheads="1"/>
            </p:cNvSpPr>
            <p:nvPr/>
          </p:nvSpPr>
          <p:spPr bwMode="auto">
            <a:xfrm>
              <a:off x="1646" y="1324"/>
              <a:ext cx="1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83" name="Rectangle 92"/>
            <p:cNvSpPr>
              <a:spLocks noChangeArrowheads="1"/>
            </p:cNvSpPr>
            <p:nvPr/>
          </p:nvSpPr>
          <p:spPr bwMode="auto">
            <a:xfrm>
              <a:off x="1666" y="1324"/>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98384" name="Rectangle 93"/>
            <p:cNvSpPr>
              <a:spLocks noChangeArrowheads="1"/>
            </p:cNvSpPr>
            <p:nvPr/>
          </p:nvSpPr>
          <p:spPr bwMode="auto">
            <a:xfrm>
              <a:off x="1700" y="1324"/>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85" name="Rectangle 94"/>
            <p:cNvSpPr>
              <a:spLocks noChangeArrowheads="1"/>
            </p:cNvSpPr>
            <p:nvPr/>
          </p:nvSpPr>
          <p:spPr bwMode="auto">
            <a:xfrm>
              <a:off x="2030" y="898"/>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98386" name="Rectangle 95"/>
            <p:cNvSpPr>
              <a:spLocks noChangeArrowheads="1"/>
            </p:cNvSpPr>
            <p:nvPr/>
          </p:nvSpPr>
          <p:spPr bwMode="auto">
            <a:xfrm>
              <a:off x="2050"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98387" name="Rectangle 96"/>
            <p:cNvSpPr>
              <a:spLocks noChangeArrowheads="1"/>
            </p:cNvSpPr>
            <p:nvPr/>
          </p:nvSpPr>
          <p:spPr bwMode="auto">
            <a:xfrm>
              <a:off x="2084" y="898"/>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88" name="Rectangle 97"/>
            <p:cNvSpPr>
              <a:spLocks noChangeArrowheads="1"/>
            </p:cNvSpPr>
            <p:nvPr/>
          </p:nvSpPr>
          <p:spPr bwMode="auto">
            <a:xfrm>
              <a:off x="2098"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98389" name="Rectangle 98"/>
            <p:cNvSpPr>
              <a:spLocks noChangeArrowheads="1"/>
            </p:cNvSpPr>
            <p:nvPr/>
          </p:nvSpPr>
          <p:spPr bwMode="auto">
            <a:xfrm>
              <a:off x="2132" y="898"/>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90" name="Rectangle 99"/>
            <p:cNvSpPr>
              <a:spLocks noChangeArrowheads="1"/>
            </p:cNvSpPr>
            <p:nvPr/>
          </p:nvSpPr>
          <p:spPr bwMode="auto">
            <a:xfrm>
              <a:off x="2153" y="898"/>
              <a:ext cx="1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98391" name="Rectangle 100"/>
            <p:cNvSpPr>
              <a:spLocks noChangeArrowheads="1"/>
            </p:cNvSpPr>
            <p:nvPr/>
          </p:nvSpPr>
          <p:spPr bwMode="auto">
            <a:xfrm>
              <a:off x="2167"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92" name="Rectangle 101"/>
            <p:cNvSpPr>
              <a:spLocks noChangeArrowheads="1"/>
            </p:cNvSpPr>
            <p:nvPr/>
          </p:nvSpPr>
          <p:spPr bwMode="auto">
            <a:xfrm>
              <a:off x="2201"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98393" name="Rectangle 102"/>
            <p:cNvSpPr>
              <a:spLocks noChangeArrowheads="1"/>
            </p:cNvSpPr>
            <p:nvPr/>
          </p:nvSpPr>
          <p:spPr bwMode="auto">
            <a:xfrm>
              <a:off x="2235" y="898"/>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94" name="Rectangle 103"/>
            <p:cNvSpPr>
              <a:spLocks noChangeArrowheads="1"/>
            </p:cNvSpPr>
            <p:nvPr/>
          </p:nvSpPr>
          <p:spPr bwMode="auto">
            <a:xfrm>
              <a:off x="1659" y="898"/>
              <a:ext cx="3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395" name="Rectangle 104"/>
            <p:cNvSpPr>
              <a:spLocks noChangeArrowheads="1"/>
            </p:cNvSpPr>
            <p:nvPr/>
          </p:nvSpPr>
          <p:spPr bwMode="auto">
            <a:xfrm>
              <a:off x="1700" y="898"/>
              <a:ext cx="2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x</a:t>
              </a:r>
              <a:endParaRPr lang="en-GB" sz="2400">
                <a:latin typeface="Tahoma" charset="0"/>
              </a:endParaRPr>
            </a:p>
          </p:txBody>
        </p:sp>
        <p:sp>
          <p:nvSpPr>
            <p:cNvPr id="98396" name="Rectangle 105"/>
            <p:cNvSpPr>
              <a:spLocks noChangeArrowheads="1"/>
            </p:cNvSpPr>
            <p:nvPr/>
          </p:nvSpPr>
          <p:spPr bwMode="auto">
            <a:xfrm>
              <a:off x="1735" y="898"/>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397" name="Rectangle 106"/>
            <p:cNvSpPr>
              <a:spLocks noChangeArrowheads="1"/>
            </p:cNvSpPr>
            <p:nvPr/>
          </p:nvSpPr>
          <p:spPr bwMode="auto">
            <a:xfrm>
              <a:off x="1748"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98398" name="Rectangle 107"/>
            <p:cNvSpPr>
              <a:spLocks noChangeArrowheads="1"/>
            </p:cNvSpPr>
            <p:nvPr/>
          </p:nvSpPr>
          <p:spPr bwMode="auto">
            <a:xfrm>
              <a:off x="1783" y="898"/>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399" name="Rectangle 108"/>
            <p:cNvSpPr>
              <a:spLocks noChangeArrowheads="1"/>
            </p:cNvSpPr>
            <p:nvPr/>
          </p:nvSpPr>
          <p:spPr bwMode="auto">
            <a:xfrm>
              <a:off x="1803" y="898"/>
              <a:ext cx="1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98400" name="Rectangle 109"/>
            <p:cNvSpPr>
              <a:spLocks noChangeArrowheads="1"/>
            </p:cNvSpPr>
            <p:nvPr/>
          </p:nvSpPr>
          <p:spPr bwMode="auto">
            <a:xfrm>
              <a:off x="1817"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01" name="Rectangle 110"/>
            <p:cNvSpPr>
              <a:spLocks noChangeArrowheads="1"/>
            </p:cNvSpPr>
            <p:nvPr/>
          </p:nvSpPr>
          <p:spPr bwMode="auto">
            <a:xfrm>
              <a:off x="1851" y="898"/>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98402" name="Rectangle 111"/>
            <p:cNvSpPr>
              <a:spLocks noChangeArrowheads="1"/>
            </p:cNvSpPr>
            <p:nvPr/>
          </p:nvSpPr>
          <p:spPr bwMode="auto">
            <a:xfrm>
              <a:off x="1886" y="898"/>
              <a:ext cx="1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403" name="Rectangle 112"/>
            <p:cNvSpPr>
              <a:spLocks noChangeArrowheads="1"/>
            </p:cNvSpPr>
            <p:nvPr/>
          </p:nvSpPr>
          <p:spPr bwMode="auto">
            <a:xfrm>
              <a:off x="3314" y="881"/>
              <a:ext cx="63" cy="975"/>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98404" name="Line 113"/>
            <p:cNvSpPr>
              <a:spLocks noChangeShapeType="1"/>
            </p:cNvSpPr>
            <p:nvPr/>
          </p:nvSpPr>
          <p:spPr bwMode="auto">
            <a:xfrm>
              <a:off x="3311" y="878"/>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05" name="Line 114"/>
            <p:cNvSpPr>
              <a:spLocks noChangeShapeType="1"/>
            </p:cNvSpPr>
            <p:nvPr/>
          </p:nvSpPr>
          <p:spPr bwMode="auto">
            <a:xfrm>
              <a:off x="3311" y="1845"/>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06" name="Rectangle 115"/>
            <p:cNvSpPr>
              <a:spLocks noChangeArrowheads="1"/>
            </p:cNvSpPr>
            <p:nvPr/>
          </p:nvSpPr>
          <p:spPr bwMode="auto">
            <a:xfrm>
              <a:off x="3314" y="1169"/>
              <a:ext cx="63" cy="193"/>
            </a:xfrm>
            <a:prstGeom prst="rect">
              <a:avLst/>
            </a:prstGeom>
            <a:solidFill>
              <a:srgbClr val="FFFFFF"/>
            </a:solidFill>
            <a:ln w="11113">
              <a:solidFill>
                <a:srgbClr val="FFFFFF"/>
              </a:solidFill>
              <a:miter lim="800000"/>
              <a:headEnd/>
              <a:tailEnd/>
            </a:ln>
          </p:spPr>
          <p:txBody>
            <a:bodyPr/>
            <a:lstStyle/>
            <a:p>
              <a:endParaRPr lang="fr-CH"/>
            </a:p>
          </p:txBody>
        </p:sp>
        <p:sp>
          <p:nvSpPr>
            <p:cNvPr id="98407" name="Line 116"/>
            <p:cNvSpPr>
              <a:spLocks noChangeShapeType="1"/>
            </p:cNvSpPr>
            <p:nvPr/>
          </p:nvSpPr>
          <p:spPr bwMode="auto">
            <a:xfrm>
              <a:off x="3119" y="1262"/>
              <a:ext cx="3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08" name="Line 117"/>
            <p:cNvSpPr>
              <a:spLocks noChangeShapeType="1"/>
            </p:cNvSpPr>
            <p:nvPr/>
          </p:nvSpPr>
          <p:spPr bwMode="auto">
            <a:xfrm>
              <a:off x="3490" y="1262"/>
              <a:ext cx="1" cy="9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09" name="Oval 118"/>
            <p:cNvSpPr>
              <a:spLocks noChangeArrowheads="1"/>
            </p:cNvSpPr>
            <p:nvPr/>
          </p:nvSpPr>
          <p:spPr bwMode="auto">
            <a:xfrm>
              <a:off x="3356" y="1478"/>
              <a:ext cx="42" cy="42"/>
            </a:xfrm>
            <a:prstGeom prst="ellipse">
              <a:avLst/>
            </a:prstGeom>
            <a:solidFill>
              <a:srgbClr val="FFFFFF"/>
            </a:solidFill>
            <a:ln w="11113">
              <a:solidFill>
                <a:srgbClr val="000000"/>
              </a:solidFill>
              <a:round/>
              <a:headEnd/>
              <a:tailEnd/>
            </a:ln>
          </p:spPr>
          <p:txBody>
            <a:bodyPr/>
            <a:lstStyle/>
            <a:p>
              <a:endParaRPr lang="fr-CH"/>
            </a:p>
          </p:txBody>
        </p:sp>
        <p:sp>
          <p:nvSpPr>
            <p:cNvPr id="98410" name="Oval 119"/>
            <p:cNvSpPr>
              <a:spLocks noChangeArrowheads="1"/>
            </p:cNvSpPr>
            <p:nvPr/>
          </p:nvSpPr>
          <p:spPr bwMode="auto">
            <a:xfrm>
              <a:off x="1978" y="1539"/>
              <a:ext cx="42" cy="43"/>
            </a:xfrm>
            <a:prstGeom prst="ellipse">
              <a:avLst/>
            </a:prstGeom>
            <a:solidFill>
              <a:srgbClr val="FFFFFF"/>
            </a:solidFill>
            <a:ln w="11113">
              <a:solidFill>
                <a:srgbClr val="000000"/>
              </a:solidFill>
              <a:round/>
              <a:headEnd/>
              <a:tailEnd/>
            </a:ln>
          </p:spPr>
          <p:txBody>
            <a:bodyPr/>
            <a:lstStyle/>
            <a:p>
              <a:endParaRPr lang="fr-CH"/>
            </a:p>
          </p:txBody>
        </p:sp>
        <p:sp>
          <p:nvSpPr>
            <p:cNvPr id="98411" name="Line 120"/>
            <p:cNvSpPr>
              <a:spLocks noChangeShapeType="1"/>
            </p:cNvSpPr>
            <p:nvPr/>
          </p:nvSpPr>
          <p:spPr bwMode="auto">
            <a:xfrm flipH="1">
              <a:off x="3394" y="1358"/>
              <a:ext cx="96" cy="1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2" name="Line 121"/>
            <p:cNvSpPr>
              <a:spLocks noChangeShapeType="1"/>
            </p:cNvSpPr>
            <p:nvPr/>
          </p:nvSpPr>
          <p:spPr bwMode="auto">
            <a:xfrm>
              <a:off x="3394" y="1495"/>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3" name="Line 122"/>
            <p:cNvSpPr>
              <a:spLocks noChangeShapeType="1"/>
            </p:cNvSpPr>
            <p:nvPr/>
          </p:nvSpPr>
          <p:spPr bwMode="auto">
            <a:xfrm>
              <a:off x="3119" y="1262"/>
              <a:ext cx="1" cy="1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4" name="Line 123"/>
            <p:cNvSpPr>
              <a:spLocks noChangeShapeType="1"/>
            </p:cNvSpPr>
            <p:nvPr/>
          </p:nvSpPr>
          <p:spPr bwMode="auto">
            <a:xfrm>
              <a:off x="3058" y="1420"/>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5" name="Line 124"/>
            <p:cNvSpPr>
              <a:spLocks noChangeShapeType="1"/>
            </p:cNvSpPr>
            <p:nvPr/>
          </p:nvSpPr>
          <p:spPr bwMode="auto">
            <a:xfrm flipH="1">
              <a:off x="3024" y="1420"/>
              <a:ext cx="34"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6" name="Line 125"/>
            <p:cNvSpPr>
              <a:spLocks noChangeShapeType="1"/>
            </p:cNvSpPr>
            <p:nvPr/>
          </p:nvSpPr>
          <p:spPr bwMode="auto">
            <a:xfrm flipH="1">
              <a:off x="3078" y="1420"/>
              <a:ext cx="4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17" name="Line 126"/>
            <p:cNvSpPr>
              <a:spLocks noChangeShapeType="1"/>
            </p:cNvSpPr>
            <p:nvPr/>
          </p:nvSpPr>
          <p:spPr bwMode="auto">
            <a:xfrm flipH="1">
              <a:off x="3140" y="1420"/>
              <a:ext cx="34"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98418" name="Group 127"/>
            <p:cNvGrpSpPr>
              <a:grpSpLocks/>
            </p:cNvGrpSpPr>
            <p:nvPr/>
          </p:nvGrpSpPr>
          <p:grpSpPr bwMode="auto">
            <a:xfrm>
              <a:off x="3366" y="1283"/>
              <a:ext cx="48" cy="157"/>
              <a:chOff x="3366" y="1283"/>
              <a:chExt cx="48" cy="157"/>
            </a:xfrm>
          </p:grpSpPr>
          <p:sp>
            <p:nvSpPr>
              <p:cNvPr id="98483" name="Freeform 128"/>
              <p:cNvSpPr>
                <a:spLocks/>
              </p:cNvSpPr>
              <p:nvPr/>
            </p:nvSpPr>
            <p:spPr bwMode="auto">
              <a:xfrm>
                <a:off x="3366" y="1283"/>
                <a:ext cx="48" cy="96"/>
              </a:xfrm>
              <a:custGeom>
                <a:avLst/>
                <a:gdLst>
                  <a:gd name="T0" fmla="*/ 28 w 48"/>
                  <a:gd name="T1" fmla="*/ 0 h 96"/>
                  <a:gd name="T2" fmla="*/ 48 w 48"/>
                  <a:gd name="T3" fmla="*/ 96 h 96"/>
                  <a:gd name="T4" fmla="*/ 28 w 48"/>
                  <a:gd name="T5" fmla="*/ 96 h 96"/>
                  <a:gd name="T6" fmla="*/ 0 w 48"/>
                  <a:gd name="T7" fmla="*/ 96 h 96"/>
                  <a:gd name="T8" fmla="*/ 28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8" y="0"/>
                    </a:moveTo>
                    <a:lnTo>
                      <a:pt x="48" y="96"/>
                    </a:lnTo>
                    <a:lnTo>
                      <a:pt x="28" y="96"/>
                    </a:lnTo>
                    <a:lnTo>
                      <a:pt x="0" y="9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84" name="Line 129"/>
              <p:cNvSpPr>
                <a:spLocks noChangeShapeType="1"/>
              </p:cNvSpPr>
              <p:nvPr/>
            </p:nvSpPr>
            <p:spPr bwMode="auto">
              <a:xfrm flipV="1">
                <a:off x="3394" y="1379"/>
                <a:ext cx="1" cy="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419" name="Line 130"/>
            <p:cNvSpPr>
              <a:spLocks noChangeShapeType="1"/>
            </p:cNvSpPr>
            <p:nvPr/>
          </p:nvSpPr>
          <p:spPr bwMode="auto">
            <a:xfrm flipV="1">
              <a:off x="3394" y="1358"/>
              <a:ext cx="55" cy="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20" name="Line 131"/>
            <p:cNvSpPr>
              <a:spLocks noChangeShapeType="1"/>
            </p:cNvSpPr>
            <p:nvPr/>
          </p:nvSpPr>
          <p:spPr bwMode="auto">
            <a:xfrm flipV="1">
              <a:off x="3524" y="1303"/>
              <a:ext cx="1" cy="5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21" name="Line 132"/>
            <p:cNvSpPr>
              <a:spLocks noChangeShapeType="1"/>
            </p:cNvSpPr>
            <p:nvPr/>
          </p:nvSpPr>
          <p:spPr bwMode="auto">
            <a:xfrm flipH="1">
              <a:off x="3442" y="1358"/>
              <a:ext cx="82" cy="1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98422" name="Group 133"/>
            <p:cNvGrpSpPr>
              <a:grpSpLocks/>
            </p:cNvGrpSpPr>
            <p:nvPr/>
          </p:nvGrpSpPr>
          <p:grpSpPr bwMode="auto">
            <a:xfrm>
              <a:off x="3449" y="1454"/>
              <a:ext cx="171" cy="48"/>
              <a:chOff x="3449" y="1454"/>
              <a:chExt cx="171" cy="48"/>
            </a:xfrm>
          </p:grpSpPr>
          <p:sp>
            <p:nvSpPr>
              <p:cNvPr id="98481" name="Freeform 134"/>
              <p:cNvSpPr>
                <a:spLocks/>
              </p:cNvSpPr>
              <p:nvPr/>
            </p:nvSpPr>
            <p:spPr bwMode="auto">
              <a:xfrm>
                <a:off x="3524" y="1454"/>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82" name="Line 135"/>
              <p:cNvSpPr>
                <a:spLocks noChangeShapeType="1"/>
              </p:cNvSpPr>
              <p:nvPr/>
            </p:nvSpPr>
            <p:spPr bwMode="auto">
              <a:xfrm>
                <a:off x="3449" y="1475"/>
                <a:ext cx="7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98423" name="Group 136"/>
            <p:cNvGrpSpPr>
              <a:grpSpLocks/>
            </p:cNvGrpSpPr>
            <p:nvPr/>
          </p:nvGrpSpPr>
          <p:grpSpPr bwMode="auto">
            <a:xfrm>
              <a:off x="3366" y="1557"/>
              <a:ext cx="48" cy="137"/>
              <a:chOff x="3366" y="1557"/>
              <a:chExt cx="48" cy="137"/>
            </a:xfrm>
          </p:grpSpPr>
          <p:sp>
            <p:nvSpPr>
              <p:cNvPr id="98479" name="Freeform 137"/>
              <p:cNvSpPr>
                <a:spLocks/>
              </p:cNvSpPr>
              <p:nvPr/>
            </p:nvSpPr>
            <p:spPr bwMode="auto">
              <a:xfrm>
                <a:off x="3366" y="1591"/>
                <a:ext cx="48" cy="103"/>
              </a:xfrm>
              <a:custGeom>
                <a:avLst/>
                <a:gdLst>
                  <a:gd name="T0" fmla="*/ 28 w 48"/>
                  <a:gd name="T1" fmla="*/ 103 h 103"/>
                  <a:gd name="T2" fmla="*/ 0 w 48"/>
                  <a:gd name="T3" fmla="*/ 0 h 103"/>
                  <a:gd name="T4" fmla="*/ 28 w 48"/>
                  <a:gd name="T5" fmla="*/ 0 h 103"/>
                  <a:gd name="T6" fmla="*/ 48 w 48"/>
                  <a:gd name="T7" fmla="*/ 0 h 103"/>
                  <a:gd name="T8" fmla="*/ 28 w 48"/>
                  <a:gd name="T9" fmla="*/ 103 h 103"/>
                  <a:gd name="T10" fmla="*/ 0 60000 65536"/>
                  <a:gd name="T11" fmla="*/ 0 60000 65536"/>
                  <a:gd name="T12" fmla="*/ 0 60000 65536"/>
                  <a:gd name="T13" fmla="*/ 0 60000 65536"/>
                  <a:gd name="T14" fmla="*/ 0 60000 65536"/>
                  <a:gd name="T15" fmla="*/ 0 w 48"/>
                  <a:gd name="T16" fmla="*/ 0 h 103"/>
                  <a:gd name="T17" fmla="*/ 48 w 48"/>
                  <a:gd name="T18" fmla="*/ 103 h 103"/>
                </a:gdLst>
                <a:ahLst/>
                <a:cxnLst>
                  <a:cxn ang="T10">
                    <a:pos x="T0" y="T1"/>
                  </a:cxn>
                  <a:cxn ang="T11">
                    <a:pos x="T2" y="T3"/>
                  </a:cxn>
                  <a:cxn ang="T12">
                    <a:pos x="T4" y="T5"/>
                  </a:cxn>
                  <a:cxn ang="T13">
                    <a:pos x="T6" y="T7"/>
                  </a:cxn>
                  <a:cxn ang="T14">
                    <a:pos x="T8" y="T9"/>
                  </a:cxn>
                </a:cxnLst>
                <a:rect l="T15" t="T16" r="T17" b="T18"/>
                <a:pathLst>
                  <a:path w="48" h="103">
                    <a:moveTo>
                      <a:pt x="28" y="103"/>
                    </a:moveTo>
                    <a:lnTo>
                      <a:pt x="0" y="0"/>
                    </a:lnTo>
                    <a:lnTo>
                      <a:pt x="28" y="0"/>
                    </a:lnTo>
                    <a:lnTo>
                      <a:pt x="48" y="0"/>
                    </a:lnTo>
                    <a:lnTo>
                      <a:pt x="28"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80" name="Line 138"/>
              <p:cNvSpPr>
                <a:spLocks noChangeShapeType="1"/>
              </p:cNvSpPr>
              <p:nvPr/>
            </p:nvSpPr>
            <p:spPr bwMode="auto">
              <a:xfrm flipV="1">
                <a:off x="3394" y="1557"/>
                <a:ext cx="1"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98424" name="Arc 139"/>
            <p:cNvSpPr>
              <a:spLocks/>
            </p:cNvSpPr>
            <p:nvPr/>
          </p:nvSpPr>
          <p:spPr bwMode="auto">
            <a:xfrm>
              <a:off x="3397" y="1519"/>
              <a:ext cx="38"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98425" name="Line 140"/>
            <p:cNvSpPr>
              <a:spLocks noChangeShapeType="1"/>
            </p:cNvSpPr>
            <p:nvPr/>
          </p:nvSpPr>
          <p:spPr bwMode="auto">
            <a:xfrm>
              <a:off x="3428" y="1516"/>
              <a:ext cx="8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26" name="Rectangle 141"/>
            <p:cNvSpPr>
              <a:spLocks noChangeArrowheads="1"/>
            </p:cNvSpPr>
            <p:nvPr/>
          </p:nvSpPr>
          <p:spPr bwMode="auto">
            <a:xfrm>
              <a:off x="4034" y="881"/>
              <a:ext cx="63" cy="975"/>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98427" name="Line 142"/>
            <p:cNvSpPr>
              <a:spLocks noChangeShapeType="1"/>
            </p:cNvSpPr>
            <p:nvPr/>
          </p:nvSpPr>
          <p:spPr bwMode="auto">
            <a:xfrm>
              <a:off x="4031" y="878"/>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28" name="Line 143"/>
            <p:cNvSpPr>
              <a:spLocks noChangeShapeType="1"/>
            </p:cNvSpPr>
            <p:nvPr/>
          </p:nvSpPr>
          <p:spPr bwMode="auto">
            <a:xfrm>
              <a:off x="4031" y="1845"/>
              <a:ext cx="6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29" name="Rectangle 144"/>
            <p:cNvSpPr>
              <a:spLocks noChangeArrowheads="1"/>
            </p:cNvSpPr>
            <p:nvPr/>
          </p:nvSpPr>
          <p:spPr bwMode="auto">
            <a:xfrm>
              <a:off x="4034" y="1169"/>
              <a:ext cx="63" cy="193"/>
            </a:xfrm>
            <a:prstGeom prst="rect">
              <a:avLst/>
            </a:prstGeom>
            <a:solidFill>
              <a:srgbClr val="FFFFFF"/>
            </a:solidFill>
            <a:ln w="11113">
              <a:solidFill>
                <a:srgbClr val="FFFFFF"/>
              </a:solidFill>
              <a:miter lim="800000"/>
              <a:headEnd/>
              <a:tailEnd/>
            </a:ln>
          </p:spPr>
          <p:txBody>
            <a:bodyPr/>
            <a:lstStyle/>
            <a:p>
              <a:endParaRPr lang="fr-CH"/>
            </a:p>
          </p:txBody>
        </p:sp>
        <p:sp>
          <p:nvSpPr>
            <p:cNvPr id="98430" name="Line 145"/>
            <p:cNvSpPr>
              <a:spLocks noChangeShapeType="1"/>
            </p:cNvSpPr>
            <p:nvPr/>
          </p:nvSpPr>
          <p:spPr bwMode="auto">
            <a:xfrm flipH="1">
              <a:off x="3778" y="1262"/>
              <a:ext cx="48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1" name="Line 146"/>
            <p:cNvSpPr>
              <a:spLocks noChangeShapeType="1"/>
            </p:cNvSpPr>
            <p:nvPr/>
          </p:nvSpPr>
          <p:spPr bwMode="auto">
            <a:xfrm>
              <a:off x="3778" y="1262"/>
              <a:ext cx="1" cy="3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2" name="Oval 147"/>
            <p:cNvSpPr>
              <a:spLocks noChangeArrowheads="1"/>
            </p:cNvSpPr>
            <p:nvPr/>
          </p:nvSpPr>
          <p:spPr bwMode="auto">
            <a:xfrm>
              <a:off x="4014" y="1443"/>
              <a:ext cx="42" cy="42"/>
            </a:xfrm>
            <a:prstGeom prst="ellipse">
              <a:avLst/>
            </a:prstGeom>
            <a:solidFill>
              <a:srgbClr val="FFFFFF"/>
            </a:solidFill>
            <a:ln w="11113">
              <a:solidFill>
                <a:srgbClr val="000000"/>
              </a:solidFill>
              <a:round/>
              <a:headEnd/>
              <a:tailEnd/>
            </a:ln>
          </p:spPr>
          <p:txBody>
            <a:bodyPr/>
            <a:lstStyle/>
            <a:p>
              <a:endParaRPr lang="fr-CH"/>
            </a:p>
          </p:txBody>
        </p:sp>
        <p:sp>
          <p:nvSpPr>
            <p:cNvPr id="98433" name="Line 148"/>
            <p:cNvSpPr>
              <a:spLocks noChangeShapeType="1"/>
            </p:cNvSpPr>
            <p:nvPr/>
          </p:nvSpPr>
          <p:spPr bwMode="auto">
            <a:xfrm flipH="1">
              <a:off x="3956" y="1461"/>
              <a:ext cx="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4" name="Line 149"/>
            <p:cNvSpPr>
              <a:spLocks noChangeShapeType="1"/>
            </p:cNvSpPr>
            <p:nvPr/>
          </p:nvSpPr>
          <p:spPr bwMode="auto">
            <a:xfrm flipV="1">
              <a:off x="3778" y="1461"/>
              <a:ext cx="178"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5" name="Line 150"/>
            <p:cNvSpPr>
              <a:spLocks noChangeShapeType="1"/>
            </p:cNvSpPr>
            <p:nvPr/>
          </p:nvSpPr>
          <p:spPr bwMode="auto">
            <a:xfrm>
              <a:off x="3723" y="1653"/>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6" name="Line 151"/>
            <p:cNvSpPr>
              <a:spLocks noChangeShapeType="1"/>
            </p:cNvSpPr>
            <p:nvPr/>
          </p:nvSpPr>
          <p:spPr bwMode="auto">
            <a:xfrm flipH="1">
              <a:off x="3682" y="1653"/>
              <a:ext cx="4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7" name="Line 152"/>
            <p:cNvSpPr>
              <a:spLocks noChangeShapeType="1"/>
            </p:cNvSpPr>
            <p:nvPr/>
          </p:nvSpPr>
          <p:spPr bwMode="auto">
            <a:xfrm flipH="1">
              <a:off x="3743" y="1653"/>
              <a:ext cx="35"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8" name="Line 153"/>
            <p:cNvSpPr>
              <a:spLocks noChangeShapeType="1"/>
            </p:cNvSpPr>
            <p:nvPr/>
          </p:nvSpPr>
          <p:spPr bwMode="auto">
            <a:xfrm flipH="1">
              <a:off x="3798" y="1653"/>
              <a:ext cx="41"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39" name="Rectangle 154"/>
            <p:cNvSpPr>
              <a:spLocks noChangeArrowheads="1"/>
            </p:cNvSpPr>
            <p:nvPr/>
          </p:nvSpPr>
          <p:spPr bwMode="auto">
            <a:xfrm>
              <a:off x="2557" y="1852"/>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98440" name="Rectangle 155"/>
            <p:cNvSpPr>
              <a:spLocks noChangeArrowheads="1"/>
            </p:cNvSpPr>
            <p:nvPr/>
          </p:nvSpPr>
          <p:spPr bwMode="auto">
            <a:xfrm>
              <a:off x="2578"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98441" name="Rectangle 156"/>
            <p:cNvSpPr>
              <a:spLocks noChangeArrowheads="1"/>
            </p:cNvSpPr>
            <p:nvPr/>
          </p:nvSpPr>
          <p:spPr bwMode="auto">
            <a:xfrm>
              <a:off x="2612" y="1852"/>
              <a:ext cx="1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98442" name="Rectangle 157"/>
            <p:cNvSpPr>
              <a:spLocks noChangeArrowheads="1"/>
            </p:cNvSpPr>
            <p:nvPr/>
          </p:nvSpPr>
          <p:spPr bwMode="auto">
            <a:xfrm>
              <a:off x="2633" y="1852"/>
              <a:ext cx="1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43" name="Rectangle 158"/>
            <p:cNvSpPr>
              <a:spLocks noChangeArrowheads="1"/>
            </p:cNvSpPr>
            <p:nvPr/>
          </p:nvSpPr>
          <p:spPr bwMode="auto">
            <a:xfrm>
              <a:off x="2646" y="1852"/>
              <a:ext cx="3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98444" name="Rectangle 159"/>
            <p:cNvSpPr>
              <a:spLocks noChangeArrowheads="1"/>
            </p:cNvSpPr>
            <p:nvPr/>
          </p:nvSpPr>
          <p:spPr bwMode="auto">
            <a:xfrm>
              <a:off x="2694"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98445" name="Rectangle 160"/>
            <p:cNvSpPr>
              <a:spLocks noChangeArrowheads="1"/>
            </p:cNvSpPr>
            <p:nvPr/>
          </p:nvSpPr>
          <p:spPr bwMode="auto">
            <a:xfrm>
              <a:off x="2729"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98446" name="Rectangle 161"/>
            <p:cNvSpPr>
              <a:spLocks noChangeArrowheads="1"/>
            </p:cNvSpPr>
            <p:nvPr/>
          </p:nvSpPr>
          <p:spPr bwMode="auto">
            <a:xfrm>
              <a:off x="2763"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98447" name="Rectangle 162"/>
            <p:cNvSpPr>
              <a:spLocks noChangeArrowheads="1"/>
            </p:cNvSpPr>
            <p:nvPr/>
          </p:nvSpPr>
          <p:spPr bwMode="auto">
            <a:xfrm>
              <a:off x="2797"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98448" name="Rectangle 163"/>
            <p:cNvSpPr>
              <a:spLocks noChangeArrowheads="1"/>
            </p:cNvSpPr>
            <p:nvPr/>
          </p:nvSpPr>
          <p:spPr bwMode="auto">
            <a:xfrm>
              <a:off x="2832" y="1852"/>
              <a:ext cx="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98449" name="Rectangle 164"/>
            <p:cNvSpPr>
              <a:spLocks noChangeArrowheads="1"/>
            </p:cNvSpPr>
            <p:nvPr/>
          </p:nvSpPr>
          <p:spPr bwMode="auto">
            <a:xfrm>
              <a:off x="2859"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450" name="Rectangle 165"/>
            <p:cNvSpPr>
              <a:spLocks noChangeArrowheads="1"/>
            </p:cNvSpPr>
            <p:nvPr/>
          </p:nvSpPr>
          <p:spPr bwMode="auto">
            <a:xfrm>
              <a:off x="2880"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51" name="Rectangle 166"/>
            <p:cNvSpPr>
              <a:spLocks noChangeArrowheads="1"/>
            </p:cNvSpPr>
            <p:nvPr/>
          </p:nvSpPr>
          <p:spPr bwMode="auto">
            <a:xfrm>
              <a:off x="2914"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98452" name="Rectangle 167"/>
            <p:cNvSpPr>
              <a:spLocks noChangeArrowheads="1"/>
            </p:cNvSpPr>
            <p:nvPr/>
          </p:nvSpPr>
          <p:spPr bwMode="auto">
            <a:xfrm>
              <a:off x="2948" y="1852"/>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453" name="Rectangle 168"/>
            <p:cNvSpPr>
              <a:spLocks noChangeArrowheads="1"/>
            </p:cNvSpPr>
            <p:nvPr/>
          </p:nvSpPr>
          <p:spPr bwMode="auto">
            <a:xfrm>
              <a:off x="2969" y="1852"/>
              <a:ext cx="2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98454" name="Rectangle 169"/>
            <p:cNvSpPr>
              <a:spLocks noChangeArrowheads="1"/>
            </p:cNvSpPr>
            <p:nvPr/>
          </p:nvSpPr>
          <p:spPr bwMode="auto">
            <a:xfrm>
              <a:off x="2996"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55" name="Rectangle 170"/>
            <p:cNvSpPr>
              <a:spLocks noChangeArrowheads="1"/>
            </p:cNvSpPr>
            <p:nvPr/>
          </p:nvSpPr>
          <p:spPr bwMode="auto">
            <a:xfrm>
              <a:off x="3017"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98456" name="Rectangle 171"/>
            <p:cNvSpPr>
              <a:spLocks noChangeArrowheads="1"/>
            </p:cNvSpPr>
            <p:nvPr/>
          </p:nvSpPr>
          <p:spPr bwMode="auto">
            <a:xfrm>
              <a:off x="3051"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57" name="Rectangle 172"/>
            <p:cNvSpPr>
              <a:spLocks noChangeArrowheads="1"/>
            </p:cNvSpPr>
            <p:nvPr/>
          </p:nvSpPr>
          <p:spPr bwMode="auto">
            <a:xfrm>
              <a:off x="3085"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58" name="Rectangle 173"/>
            <p:cNvSpPr>
              <a:spLocks noChangeArrowheads="1"/>
            </p:cNvSpPr>
            <p:nvPr/>
          </p:nvSpPr>
          <p:spPr bwMode="auto">
            <a:xfrm>
              <a:off x="3099" y="1852"/>
              <a:ext cx="41"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m</a:t>
              </a:r>
              <a:endParaRPr lang="en-GB" sz="2400">
                <a:latin typeface="Tahoma" charset="0"/>
              </a:endParaRPr>
            </a:p>
          </p:txBody>
        </p:sp>
        <p:sp>
          <p:nvSpPr>
            <p:cNvPr id="98459" name="Rectangle 174"/>
            <p:cNvSpPr>
              <a:spLocks noChangeArrowheads="1"/>
            </p:cNvSpPr>
            <p:nvPr/>
          </p:nvSpPr>
          <p:spPr bwMode="auto">
            <a:xfrm>
              <a:off x="3154" y="1852"/>
              <a:ext cx="1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98460" name="Rectangle 175"/>
            <p:cNvSpPr>
              <a:spLocks noChangeArrowheads="1"/>
            </p:cNvSpPr>
            <p:nvPr/>
          </p:nvSpPr>
          <p:spPr bwMode="auto">
            <a:xfrm>
              <a:off x="3167" y="1852"/>
              <a:ext cx="25"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98461" name="Rectangle 176"/>
            <p:cNvSpPr>
              <a:spLocks noChangeArrowheads="1"/>
            </p:cNvSpPr>
            <p:nvPr/>
          </p:nvSpPr>
          <p:spPr bwMode="auto">
            <a:xfrm>
              <a:off x="3195"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62" name="Rectangle 177"/>
            <p:cNvSpPr>
              <a:spLocks noChangeArrowheads="1"/>
            </p:cNvSpPr>
            <p:nvPr/>
          </p:nvSpPr>
          <p:spPr bwMode="auto">
            <a:xfrm>
              <a:off x="3229"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63" name="Rectangle 178"/>
            <p:cNvSpPr>
              <a:spLocks noChangeArrowheads="1"/>
            </p:cNvSpPr>
            <p:nvPr/>
          </p:nvSpPr>
          <p:spPr bwMode="auto">
            <a:xfrm>
              <a:off x="3250"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à</a:t>
              </a:r>
              <a:endParaRPr lang="en-GB" sz="2400">
                <a:latin typeface="Tahoma" charset="0"/>
              </a:endParaRPr>
            </a:p>
          </p:txBody>
        </p:sp>
        <p:sp>
          <p:nvSpPr>
            <p:cNvPr id="98464" name="Rectangle 179"/>
            <p:cNvSpPr>
              <a:spLocks noChangeArrowheads="1"/>
            </p:cNvSpPr>
            <p:nvPr/>
          </p:nvSpPr>
          <p:spPr bwMode="auto">
            <a:xfrm>
              <a:off x="3284"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65" name="Rectangle 180"/>
            <p:cNvSpPr>
              <a:spLocks noChangeArrowheads="1"/>
            </p:cNvSpPr>
            <p:nvPr/>
          </p:nvSpPr>
          <p:spPr bwMode="auto">
            <a:xfrm>
              <a:off x="3298" y="1852"/>
              <a:ext cx="1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98466" name="Rectangle 181"/>
            <p:cNvSpPr>
              <a:spLocks noChangeArrowheads="1"/>
            </p:cNvSpPr>
            <p:nvPr/>
          </p:nvSpPr>
          <p:spPr bwMode="auto">
            <a:xfrm>
              <a:off x="3311"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98467" name="Rectangle 182"/>
            <p:cNvSpPr>
              <a:spLocks noChangeArrowheads="1"/>
            </p:cNvSpPr>
            <p:nvPr/>
          </p:nvSpPr>
          <p:spPr bwMode="auto">
            <a:xfrm>
              <a:off x="3346"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98468" name="Rectangle 183"/>
            <p:cNvSpPr>
              <a:spLocks noChangeArrowheads="1"/>
            </p:cNvSpPr>
            <p:nvPr/>
          </p:nvSpPr>
          <p:spPr bwMode="auto">
            <a:xfrm>
              <a:off x="3366" y="1852"/>
              <a:ext cx="13"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98469" name="Rectangle 184"/>
            <p:cNvSpPr>
              <a:spLocks noChangeArrowheads="1"/>
            </p:cNvSpPr>
            <p:nvPr/>
          </p:nvSpPr>
          <p:spPr bwMode="auto">
            <a:xfrm>
              <a:off x="3380"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70" name="Rectangle 185"/>
            <p:cNvSpPr>
              <a:spLocks noChangeArrowheads="1"/>
            </p:cNvSpPr>
            <p:nvPr/>
          </p:nvSpPr>
          <p:spPr bwMode="auto">
            <a:xfrm>
              <a:off x="3414" y="1852"/>
              <a:ext cx="1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471" name="Rectangle 186"/>
            <p:cNvSpPr>
              <a:spLocks noChangeArrowheads="1"/>
            </p:cNvSpPr>
            <p:nvPr/>
          </p:nvSpPr>
          <p:spPr bwMode="auto">
            <a:xfrm>
              <a:off x="3435" y="1852"/>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98472" name="Rectangle 187"/>
            <p:cNvSpPr>
              <a:spLocks noChangeArrowheads="1"/>
            </p:cNvSpPr>
            <p:nvPr/>
          </p:nvSpPr>
          <p:spPr bwMode="auto">
            <a:xfrm>
              <a:off x="3455" y="1852"/>
              <a:ext cx="28"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98473" name="Line 188"/>
            <p:cNvSpPr>
              <a:spLocks noChangeShapeType="1"/>
            </p:cNvSpPr>
            <p:nvPr/>
          </p:nvSpPr>
          <p:spPr bwMode="auto">
            <a:xfrm flipV="1">
              <a:off x="1913" y="1241"/>
              <a:ext cx="2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74" name="Line 189"/>
            <p:cNvSpPr>
              <a:spLocks noChangeShapeType="1"/>
            </p:cNvSpPr>
            <p:nvPr/>
          </p:nvSpPr>
          <p:spPr bwMode="auto">
            <a:xfrm>
              <a:off x="1934" y="1262"/>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98475" name="Line 190"/>
            <p:cNvSpPr>
              <a:spLocks noChangeShapeType="1"/>
            </p:cNvSpPr>
            <p:nvPr/>
          </p:nvSpPr>
          <p:spPr bwMode="auto">
            <a:xfrm>
              <a:off x="1913" y="1262"/>
              <a:ext cx="2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98476" name="Group 191"/>
            <p:cNvGrpSpPr>
              <a:grpSpLocks/>
            </p:cNvGrpSpPr>
            <p:nvPr/>
          </p:nvGrpSpPr>
          <p:grpSpPr bwMode="auto">
            <a:xfrm>
              <a:off x="3880" y="1180"/>
              <a:ext cx="364" cy="48"/>
              <a:chOff x="3880" y="1180"/>
              <a:chExt cx="364" cy="48"/>
            </a:xfrm>
          </p:grpSpPr>
          <p:sp>
            <p:nvSpPr>
              <p:cNvPr id="98477" name="Freeform 192"/>
              <p:cNvSpPr>
                <a:spLocks/>
              </p:cNvSpPr>
              <p:nvPr/>
            </p:nvSpPr>
            <p:spPr bwMode="auto">
              <a:xfrm>
                <a:off x="4148" y="1180"/>
                <a:ext cx="96" cy="48"/>
              </a:xfrm>
              <a:custGeom>
                <a:avLst/>
                <a:gdLst>
                  <a:gd name="T0" fmla="*/ 96 w 96"/>
                  <a:gd name="T1" fmla="*/ 27 h 48"/>
                  <a:gd name="T2" fmla="*/ 0 w 96"/>
                  <a:gd name="T3" fmla="*/ 48 h 48"/>
                  <a:gd name="T4" fmla="*/ 0 w 96"/>
                  <a:gd name="T5" fmla="*/ 27 h 48"/>
                  <a:gd name="T6" fmla="*/ 0 w 96"/>
                  <a:gd name="T7" fmla="*/ 0 h 48"/>
                  <a:gd name="T8" fmla="*/ 96 w 96"/>
                  <a:gd name="T9" fmla="*/ 27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7"/>
                    </a:moveTo>
                    <a:lnTo>
                      <a:pt x="0" y="48"/>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98478" name="Line 193"/>
              <p:cNvSpPr>
                <a:spLocks noChangeShapeType="1"/>
              </p:cNvSpPr>
              <p:nvPr/>
            </p:nvSpPr>
            <p:spPr bwMode="auto">
              <a:xfrm>
                <a:off x="3880" y="1207"/>
                <a:ext cx="26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sp>
        <p:nvSpPr>
          <p:cNvPr id="98306" name="Text Box 194"/>
          <p:cNvSpPr txBox="1">
            <a:spLocks noChangeArrowheads="1"/>
          </p:cNvSpPr>
          <p:nvPr/>
        </p:nvSpPr>
        <p:spPr bwMode="auto">
          <a:xfrm>
            <a:off x="2051050" y="5300663"/>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correct</a:t>
            </a:r>
            <a:endParaRPr lang="en-GB">
              <a:latin typeface="Tahoma" charset="0"/>
            </a:endParaRPr>
          </a:p>
        </p:txBody>
      </p:sp>
      <p:sp>
        <p:nvSpPr>
          <p:cNvPr id="98307" name="Text Box 195"/>
          <p:cNvSpPr txBox="1">
            <a:spLocks noChangeArrowheads="1"/>
          </p:cNvSpPr>
          <p:nvPr/>
        </p:nvSpPr>
        <p:spPr bwMode="auto">
          <a:xfrm>
            <a:off x="3924300" y="5348288"/>
            <a:ext cx="181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compromise</a:t>
            </a:r>
            <a:endParaRPr lang="en-GB">
              <a:latin typeface="Tahoma" charset="0"/>
            </a:endParaRPr>
          </a:p>
        </p:txBody>
      </p:sp>
      <p:sp>
        <p:nvSpPr>
          <p:cNvPr id="98308" name="Text Box 196"/>
          <p:cNvSpPr txBox="1">
            <a:spLocks noChangeArrowheads="1"/>
          </p:cNvSpPr>
          <p:nvPr/>
        </p:nvSpPr>
        <p:spPr bwMode="auto">
          <a:xfrm>
            <a:off x="6084888" y="5373688"/>
            <a:ext cx="68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bad</a:t>
            </a:r>
            <a:endParaRPr lang="en-GB">
              <a:latin typeface="Tahoma" charset="0"/>
            </a:endParaRPr>
          </a:p>
        </p:txBody>
      </p:sp>
      <p:sp>
        <p:nvSpPr>
          <p:cNvPr id="98309" name="AutoShape 197"/>
          <p:cNvSpPr>
            <a:spLocks/>
          </p:cNvSpPr>
          <p:nvPr/>
        </p:nvSpPr>
        <p:spPr bwMode="auto">
          <a:xfrm rot="-5339877">
            <a:off x="4499769" y="4128294"/>
            <a:ext cx="381000" cy="2109788"/>
          </a:xfrm>
          <a:prstGeom prst="leftBrace">
            <a:avLst>
              <a:gd name="adj1" fmla="val 461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sp>
        <p:nvSpPr>
          <p:cNvPr id="98310" name="Text Box 198"/>
          <p:cNvSpPr txBox="1">
            <a:spLocks noChangeArrowheads="1"/>
          </p:cNvSpPr>
          <p:nvPr/>
        </p:nvSpPr>
        <p:spPr bwMode="auto">
          <a:xfrm>
            <a:off x="1287463" y="2781300"/>
            <a:ext cx="723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t>external</a:t>
            </a:r>
          </a:p>
          <a:p>
            <a:r>
              <a:rPr lang="fr-CH" sz="1200"/>
              <a:t>ground</a:t>
            </a:r>
          </a:p>
        </p:txBody>
      </p:sp>
      <p:sp>
        <p:nvSpPr>
          <p:cNvPr id="98311" name="Text Box 199"/>
          <p:cNvSpPr txBox="1">
            <a:spLocks noChangeArrowheads="1"/>
          </p:cNvSpPr>
          <p:nvPr/>
        </p:nvSpPr>
        <p:spPr bwMode="auto">
          <a:xfrm>
            <a:off x="1806575" y="1557338"/>
            <a:ext cx="5762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out</a:t>
            </a:r>
          </a:p>
        </p:txBody>
      </p:sp>
      <p:sp>
        <p:nvSpPr>
          <p:cNvPr id="98312" name="Text Box 200"/>
          <p:cNvSpPr txBox="1">
            <a:spLocks noChangeArrowheads="1"/>
          </p:cNvSpPr>
          <p:nvPr/>
        </p:nvSpPr>
        <p:spPr bwMode="auto">
          <a:xfrm>
            <a:off x="2657475" y="1557338"/>
            <a:ext cx="5762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t>in</a:t>
            </a:r>
          </a:p>
        </p:txBody>
      </p:sp>
      <p:sp>
        <p:nvSpPr>
          <p:cNvPr id="98313" name="Text Box 201"/>
          <p:cNvSpPr txBox="1">
            <a:spLocks noChangeArrowheads="1"/>
          </p:cNvSpPr>
          <p:nvPr/>
        </p:nvSpPr>
        <p:spPr bwMode="auto">
          <a:xfrm>
            <a:off x="2843213" y="3860800"/>
            <a:ext cx="68103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t>internal</a:t>
            </a:r>
          </a:p>
          <a:p>
            <a:r>
              <a:rPr lang="fr-CH" sz="1200"/>
              <a:t>ground</a:t>
            </a:r>
          </a:p>
        </p:txBody>
      </p:sp>
      <p:sp>
        <p:nvSpPr>
          <p:cNvPr id="98314" name="Rectangle 202"/>
          <p:cNvSpPr>
            <a:spLocks noChangeArrowheads="1"/>
          </p:cNvSpPr>
          <p:nvPr/>
        </p:nvSpPr>
        <p:spPr bwMode="auto">
          <a:xfrm>
            <a:off x="2916238" y="3544888"/>
            <a:ext cx="360362" cy="215900"/>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20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Cable Penetrations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3" name="Group 202"/>
          <p:cNvGrpSpPr>
            <a:grpSpLocks/>
          </p:cNvGrpSpPr>
          <p:nvPr/>
        </p:nvGrpSpPr>
        <p:grpSpPr bwMode="auto">
          <a:xfrm>
            <a:off x="827088" y="1695450"/>
            <a:ext cx="6811962" cy="3197225"/>
            <a:chOff x="1351" y="2140"/>
            <a:chExt cx="2903" cy="1070"/>
          </a:xfrm>
        </p:grpSpPr>
        <p:sp>
          <p:nvSpPr>
            <p:cNvPr id="100363" name="Rectangle 203"/>
            <p:cNvSpPr>
              <a:spLocks noChangeArrowheads="1"/>
            </p:cNvSpPr>
            <p:nvPr/>
          </p:nvSpPr>
          <p:spPr bwMode="auto">
            <a:xfrm>
              <a:off x="3164" y="2548"/>
              <a:ext cx="62" cy="159"/>
            </a:xfrm>
            <a:prstGeom prst="rect">
              <a:avLst/>
            </a:prstGeom>
            <a:solidFill>
              <a:srgbClr val="FFFFFF"/>
            </a:solidFill>
            <a:ln w="11113">
              <a:solidFill>
                <a:srgbClr val="000000"/>
              </a:solidFill>
              <a:miter lim="800000"/>
              <a:headEnd/>
              <a:tailEnd/>
            </a:ln>
          </p:spPr>
          <p:txBody>
            <a:bodyPr/>
            <a:lstStyle/>
            <a:p>
              <a:endParaRPr lang="fr-CH"/>
            </a:p>
          </p:txBody>
        </p:sp>
        <p:sp>
          <p:nvSpPr>
            <p:cNvPr id="100364" name="Rectangle 204"/>
            <p:cNvSpPr>
              <a:spLocks noChangeArrowheads="1"/>
            </p:cNvSpPr>
            <p:nvPr/>
          </p:nvSpPr>
          <p:spPr bwMode="auto">
            <a:xfrm>
              <a:off x="2033" y="2143"/>
              <a:ext cx="62" cy="976"/>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0365" name="Line 205"/>
            <p:cNvSpPr>
              <a:spLocks noChangeShapeType="1"/>
            </p:cNvSpPr>
            <p:nvPr/>
          </p:nvSpPr>
          <p:spPr bwMode="auto">
            <a:xfrm flipH="1">
              <a:off x="2009" y="2545"/>
              <a:ext cx="2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66" name="Line 206"/>
            <p:cNvSpPr>
              <a:spLocks noChangeShapeType="1"/>
            </p:cNvSpPr>
            <p:nvPr/>
          </p:nvSpPr>
          <p:spPr bwMode="auto">
            <a:xfrm>
              <a:off x="2009" y="2682"/>
              <a:ext cx="2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367" name="Group 207"/>
            <p:cNvGrpSpPr>
              <a:grpSpLocks/>
            </p:cNvGrpSpPr>
            <p:nvPr/>
          </p:nvGrpSpPr>
          <p:grpSpPr bwMode="auto">
            <a:xfrm>
              <a:off x="1683" y="2566"/>
              <a:ext cx="762" cy="127"/>
              <a:chOff x="1683" y="2566"/>
              <a:chExt cx="762" cy="127"/>
            </a:xfrm>
          </p:grpSpPr>
          <p:sp>
            <p:nvSpPr>
              <p:cNvPr id="100545" name="Rectangle 208"/>
              <p:cNvSpPr>
                <a:spLocks noChangeArrowheads="1"/>
              </p:cNvSpPr>
              <p:nvPr/>
            </p:nvSpPr>
            <p:spPr bwMode="auto">
              <a:xfrm>
                <a:off x="2012" y="2569"/>
                <a:ext cx="97" cy="117"/>
              </a:xfrm>
              <a:prstGeom prst="rect">
                <a:avLst/>
              </a:prstGeom>
              <a:solidFill>
                <a:srgbClr val="FFFFFF"/>
              </a:solidFill>
              <a:ln w="11113">
                <a:solidFill>
                  <a:srgbClr val="FFFFFF"/>
                </a:solidFill>
                <a:miter lim="800000"/>
                <a:headEnd/>
                <a:tailEnd/>
              </a:ln>
            </p:spPr>
            <p:txBody>
              <a:bodyPr/>
              <a:lstStyle/>
              <a:p>
                <a:endParaRPr lang="fr-CH"/>
              </a:p>
            </p:txBody>
          </p:sp>
          <p:sp>
            <p:nvSpPr>
              <p:cNvPr id="100546" name="Line 209"/>
              <p:cNvSpPr>
                <a:spLocks noChangeShapeType="1"/>
              </p:cNvSpPr>
              <p:nvPr/>
            </p:nvSpPr>
            <p:spPr bwMode="auto">
              <a:xfrm>
                <a:off x="2009" y="2566"/>
                <a:ext cx="10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47" name="Line 210"/>
              <p:cNvSpPr>
                <a:spLocks noChangeShapeType="1"/>
              </p:cNvSpPr>
              <p:nvPr/>
            </p:nvSpPr>
            <p:spPr bwMode="auto">
              <a:xfrm>
                <a:off x="2009" y="2682"/>
                <a:ext cx="13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548" name="Group 211"/>
              <p:cNvGrpSpPr>
                <a:grpSpLocks/>
              </p:cNvGrpSpPr>
              <p:nvPr/>
            </p:nvGrpSpPr>
            <p:grpSpPr bwMode="auto">
              <a:xfrm>
                <a:off x="1683" y="2566"/>
                <a:ext cx="42" cy="127"/>
                <a:chOff x="1683" y="2566"/>
                <a:chExt cx="42" cy="127"/>
              </a:xfrm>
            </p:grpSpPr>
            <p:sp>
              <p:nvSpPr>
                <p:cNvPr id="100556" name="Oval 212"/>
                <p:cNvSpPr>
                  <a:spLocks noChangeArrowheads="1"/>
                </p:cNvSpPr>
                <p:nvPr/>
              </p:nvSpPr>
              <p:spPr bwMode="auto">
                <a:xfrm>
                  <a:off x="1683"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57" name="Oval 213"/>
                <p:cNvSpPr>
                  <a:spLocks noChangeArrowheads="1"/>
                </p:cNvSpPr>
                <p:nvPr/>
              </p:nvSpPr>
              <p:spPr bwMode="auto">
                <a:xfrm>
                  <a:off x="1683"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58" name="Arc 214"/>
                <p:cNvSpPr>
                  <a:spLocks/>
                </p:cNvSpPr>
                <p:nvPr/>
              </p:nvSpPr>
              <p:spPr bwMode="auto">
                <a:xfrm>
                  <a:off x="1701" y="2566"/>
                  <a:ext cx="21" cy="34"/>
                </a:xfrm>
                <a:custGeom>
                  <a:avLst/>
                  <a:gdLst>
                    <a:gd name="T0" fmla="*/ 0 w 21652"/>
                    <a:gd name="T1" fmla="*/ 0 h 21600"/>
                    <a:gd name="T2" fmla="*/ 0 w 21652"/>
                    <a:gd name="T3" fmla="*/ 0 h 21600"/>
                    <a:gd name="T4" fmla="*/ 0 w 21652"/>
                    <a:gd name="T5" fmla="*/ 0 h 21600"/>
                    <a:gd name="T6" fmla="*/ 0 60000 65536"/>
                    <a:gd name="T7" fmla="*/ 0 60000 65536"/>
                    <a:gd name="T8" fmla="*/ 0 60000 65536"/>
                    <a:gd name="T9" fmla="*/ 0 w 21652"/>
                    <a:gd name="T10" fmla="*/ 0 h 21600"/>
                    <a:gd name="T11" fmla="*/ 21652 w 21652"/>
                    <a:gd name="T12" fmla="*/ 21600 h 21600"/>
                  </a:gdLst>
                  <a:ahLst/>
                  <a:cxnLst>
                    <a:cxn ang="T6">
                      <a:pos x="T0" y="T1"/>
                    </a:cxn>
                    <a:cxn ang="T7">
                      <a:pos x="T2" y="T3"/>
                    </a:cxn>
                    <a:cxn ang="T8">
                      <a:pos x="T4" y="T5"/>
                    </a:cxn>
                  </a:cxnLst>
                  <a:rect l="T9" t="T10" r="T11" b="T12"/>
                  <a:pathLst>
                    <a:path w="21652" h="21600" fill="none" extrusionOk="0">
                      <a:moveTo>
                        <a:pt x="0" y="0"/>
                      </a:moveTo>
                      <a:cubicBezTo>
                        <a:pt x="17" y="0"/>
                        <a:pt x="34" y="-1"/>
                        <a:pt x="52" y="0"/>
                      </a:cubicBezTo>
                      <a:cubicBezTo>
                        <a:pt x="11981" y="0"/>
                        <a:pt x="21652" y="9670"/>
                        <a:pt x="21652" y="21600"/>
                      </a:cubicBezTo>
                    </a:path>
                    <a:path w="21652" h="21600" stroke="0" extrusionOk="0">
                      <a:moveTo>
                        <a:pt x="0" y="0"/>
                      </a:moveTo>
                      <a:cubicBezTo>
                        <a:pt x="17" y="0"/>
                        <a:pt x="34" y="-1"/>
                        <a:pt x="52" y="0"/>
                      </a:cubicBezTo>
                      <a:cubicBezTo>
                        <a:pt x="11981" y="0"/>
                        <a:pt x="21652" y="9670"/>
                        <a:pt x="21652" y="21600"/>
                      </a:cubicBezTo>
                      <a:lnTo>
                        <a:pt x="52" y="21600"/>
                      </a:lnTo>
                      <a:lnTo>
                        <a:pt x="0" y="0"/>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59" name="Freeform 215"/>
                <p:cNvSpPr>
                  <a:spLocks/>
                </p:cNvSpPr>
                <p:nvPr/>
              </p:nvSpPr>
              <p:spPr bwMode="auto">
                <a:xfrm>
                  <a:off x="1700" y="2600"/>
                  <a:ext cx="21" cy="21"/>
                </a:xfrm>
                <a:custGeom>
                  <a:avLst/>
                  <a:gdLst>
                    <a:gd name="T0" fmla="*/ 21 w 21"/>
                    <a:gd name="T1" fmla="*/ 0 h 21"/>
                    <a:gd name="T2" fmla="*/ 14 w 21"/>
                    <a:gd name="T3" fmla="*/ 14 h 21"/>
                    <a:gd name="T4" fmla="*/ 14 w 21"/>
                    <a:gd name="T5" fmla="*/ 21 h 21"/>
                    <a:gd name="T6" fmla="*/ 7 w 21"/>
                    <a:gd name="T7" fmla="*/ 14 h 21"/>
                    <a:gd name="T8" fmla="*/ 0 w 21"/>
                    <a:gd name="T9" fmla="*/ 14 h 21"/>
                    <a:gd name="T10" fmla="*/ 14 w 21"/>
                    <a:gd name="T11" fmla="*/ 2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21" y="0"/>
                      </a:moveTo>
                      <a:lnTo>
                        <a:pt x="14" y="14"/>
                      </a:lnTo>
                      <a:lnTo>
                        <a:pt x="14" y="21"/>
                      </a:lnTo>
                      <a:lnTo>
                        <a:pt x="7" y="14"/>
                      </a:lnTo>
                      <a:lnTo>
                        <a:pt x="0" y="14"/>
                      </a:lnTo>
                      <a:lnTo>
                        <a:pt x="14" y="21"/>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0549" name="Group 216"/>
              <p:cNvGrpSpPr>
                <a:grpSpLocks/>
              </p:cNvGrpSpPr>
              <p:nvPr/>
            </p:nvGrpSpPr>
            <p:grpSpPr bwMode="auto">
              <a:xfrm>
                <a:off x="2400" y="2569"/>
                <a:ext cx="45" cy="124"/>
                <a:chOff x="2400" y="2569"/>
                <a:chExt cx="45" cy="124"/>
              </a:xfrm>
            </p:grpSpPr>
            <p:sp>
              <p:nvSpPr>
                <p:cNvPr id="100552" name="Oval 217"/>
                <p:cNvSpPr>
                  <a:spLocks noChangeArrowheads="1"/>
                </p:cNvSpPr>
                <p:nvPr/>
              </p:nvSpPr>
              <p:spPr bwMode="auto">
                <a:xfrm>
                  <a:off x="2403"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53" name="Oval 218"/>
                <p:cNvSpPr>
                  <a:spLocks noChangeArrowheads="1"/>
                </p:cNvSpPr>
                <p:nvPr/>
              </p:nvSpPr>
              <p:spPr bwMode="auto">
                <a:xfrm>
                  <a:off x="2403"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54" name="Arc 219"/>
                <p:cNvSpPr>
                  <a:spLocks/>
                </p:cNvSpPr>
                <p:nvPr/>
              </p:nvSpPr>
              <p:spPr bwMode="auto">
                <a:xfrm>
                  <a:off x="2400" y="2648"/>
                  <a:ext cx="21" cy="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47" y="21599"/>
                      </a:moveTo>
                      <a:cubicBezTo>
                        <a:pt x="9638" y="21570"/>
                        <a:pt x="0" y="11908"/>
                        <a:pt x="0" y="0"/>
                      </a:cubicBezTo>
                    </a:path>
                    <a:path w="21600" h="21600" stroke="0" extrusionOk="0">
                      <a:moveTo>
                        <a:pt x="21547" y="21599"/>
                      </a:moveTo>
                      <a:cubicBezTo>
                        <a:pt x="9638" y="21570"/>
                        <a:pt x="0" y="11908"/>
                        <a:pt x="0" y="0"/>
                      </a:cubicBezTo>
                      <a:lnTo>
                        <a:pt x="21600" y="0"/>
                      </a:lnTo>
                      <a:lnTo>
                        <a:pt x="21547" y="21599"/>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55" name="Freeform 220"/>
                <p:cNvSpPr>
                  <a:spLocks/>
                </p:cNvSpPr>
                <p:nvPr/>
              </p:nvSpPr>
              <p:spPr bwMode="auto">
                <a:xfrm>
                  <a:off x="2400" y="2628"/>
                  <a:ext cx="20" cy="20"/>
                </a:xfrm>
                <a:custGeom>
                  <a:avLst/>
                  <a:gdLst>
                    <a:gd name="T0" fmla="*/ 0 w 20"/>
                    <a:gd name="T1" fmla="*/ 20 h 20"/>
                    <a:gd name="T2" fmla="*/ 0 w 20"/>
                    <a:gd name="T3" fmla="*/ 6 h 20"/>
                    <a:gd name="T4" fmla="*/ 7 w 20"/>
                    <a:gd name="T5" fmla="*/ 6 h 20"/>
                    <a:gd name="T6" fmla="*/ 13 w 20"/>
                    <a:gd name="T7" fmla="*/ 0 h 20"/>
                    <a:gd name="T8" fmla="*/ 20 w 20"/>
                    <a:gd name="T9" fmla="*/ 6 h 20"/>
                    <a:gd name="T10" fmla="*/ 7 w 20"/>
                    <a:gd name="T11" fmla="*/ 0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0" y="20"/>
                      </a:moveTo>
                      <a:lnTo>
                        <a:pt x="0" y="6"/>
                      </a:lnTo>
                      <a:lnTo>
                        <a:pt x="7" y="6"/>
                      </a:lnTo>
                      <a:lnTo>
                        <a:pt x="13" y="0"/>
                      </a:lnTo>
                      <a:lnTo>
                        <a:pt x="20" y="6"/>
                      </a:lnTo>
                      <a:lnTo>
                        <a:pt x="7" y="0"/>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sp>
            <p:nvSpPr>
              <p:cNvPr id="100550" name="Line 221"/>
              <p:cNvSpPr>
                <a:spLocks noChangeShapeType="1"/>
              </p:cNvSpPr>
              <p:nvPr/>
            </p:nvSpPr>
            <p:spPr bwMode="auto">
              <a:xfrm>
                <a:off x="1700" y="2682"/>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51" name="Line 222"/>
              <p:cNvSpPr>
                <a:spLocks noChangeShapeType="1"/>
              </p:cNvSpPr>
              <p:nvPr/>
            </p:nvSpPr>
            <p:spPr bwMode="auto">
              <a:xfrm>
                <a:off x="1700" y="2566"/>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0368" name="Line 223"/>
            <p:cNvSpPr>
              <a:spLocks noChangeShapeType="1"/>
            </p:cNvSpPr>
            <p:nvPr/>
          </p:nvSpPr>
          <p:spPr bwMode="auto">
            <a:xfrm>
              <a:off x="2030" y="2140"/>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69" name="Line 224"/>
            <p:cNvSpPr>
              <a:spLocks noChangeShapeType="1"/>
            </p:cNvSpPr>
            <p:nvPr/>
          </p:nvSpPr>
          <p:spPr bwMode="auto">
            <a:xfrm>
              <a:off x="2030" y="3108"/>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70" name="Rectangle 225"/>
            <p:cNvSpPr>
              <a:spLocks noChangeArrowheads="1"/>
            </p:cNvSpPr>
            <p:nvPr/>
          </p:nvSpPr>
          <p:spPr bwMode="auto">
            <a:xfrm>
              <a:off x="2910" y="2143"/>
              <a:ext cx="63" cy="351"/>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0371" name="Rectangle 226"/>
            <p:cNvSpPr>
              <a:spLocks noChangeArrowheads="1"/>
            </p:cNvSpPr>
            <p:nvPr/>
          </p:nvSpPr>
          <p:spPr bwMode="auto">
            <a:xfrm>
              <a:off x="2910" y="2761"/>
              <a:ext cx="63" cy="351"/>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0372" name="Rectangle 227"/>
            <p:cNvSpPr>
              <a:spLocks noChangeArrowheads="1"/>
            </p:cNvSpPr>
            <p:nvPr/>
          </p:nvSpPr>
          <p:spPr bwMode="auto">
            <a:xfrm>
              <a:off x="2896" y="2569"/>
              <a:ext cx="97" cy="117"/>
            </a:xfrm>
            <a:prstGeom prst="rect">
              <a:avLst/>
            </a:prstGeom>
            <a:solidFill>
              <a:srgbClr val="FFFFFF"/>
            </a:solidFill>
            <a:ln w="11113">
              <a:solidFill>
                <a:srgbClr val="FFFFFF"/>
              </a:solidFill>
              <a:miter lim="800000"/>
              <a:headEnd/>
              <a:tailEnd/>
            </a:ln>
          </p:spPr>
          <p:txBody>
            <a:bodyPr/>
            <a:lstStyle/>
            <a:p>
              <a:endParaRPr lang="fr-CH"/>
            </a:p>
          </p:txBody>
        </p:sp>
        <p:sp>
          <p:nvSpPr>
            <p:cNvPr id="100373" name="Line 228"/>
            <p:cNvSpPr>
              <a:spLocks noChangeShapeType="1"/>
            </p:cNvSpPr>
            <p:nvPr/>
          </p:nvSpPr>
          <p:spPr bwMode="auto">
            <a:xfrm>
              <a:off x="2893" y="2566"/>
              <a:ext cx="10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74" name="Line 229"/>
            <p:cNvSpPr>
              <a:spLocks noChangeShapeType="1"/>
            </p:cNvSpPr>
            <p:nvPr/>
          </p:nvSpPr>
          <p:spPr bwMode="auto">
            <a:xfrm>
              <a:off x="2893" y="2682"/>
              <a:ext cx="13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375" name="Group 230"/>
            <p:cNvGrpSpPr>
              <a:grpSpLocks/>
            </p:cNvGrpSpPr>
            <p:nvPr/>
          </p:nvGrpSpPr>
          <p:grpSpPr bwMode="auto">
            <a:xfrm>
              <a:off x="2567" y="2566"/>
              <a:ext cx="42" cy="127"/>
              <a:chOff x="2567" y="2566"/>
              <a:chExt cx="42" cy="127"/>
            </a:xfrm>
          </p:grpSpPr>
          <p:sp>
            <p:nvSpPr>
              <p:cNvPr id="100541" name="Oval 231"/>
              <p:cNvSpPr>
                <a:spLocks noChangeArrowheads="1"/>
              </p:cNvSpPr>
              <p:nvPr/>
            </p:nvSpPr>
            <p:spPr bwMode="auto">
              <a:xfrm>
                <a:off x="2567"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42" name="Oval 232"/>
              <p:cNvSpPr>
                <a:spLocks noChangeArrowheads="1"/>
              </p:cNvSpPr>
              <p:nvPr/>
            </p:nvSpPr>
            <p:spPr bwMode="auto">
              <a:xfrm>
                <a:off x="2567"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43" name="Arc 233"/>
              <p:cNvSpPr>
                <a:spLocks/>
              </p:cNvSpPr>
              <p:nvPr/>
            </p:nvSpPr>
            <p:spPr bwMode="auto">
              <a:xfrm>
                <a:off x="2585" y="2566"/>
                <a:ext cx="21" cy="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44" name="Freeform 234"/>
              <p:cNvSpPr>
                <a:spLocks/>
              </p:cNvSpPr>
              <p:nvPr/>
            </p:nvSpPr>
            <p:spPr bwMode="auto">
              <a:xfrm>
                <a:off x="2585" y="2600"/>
                <a:ext cx="20" cy="21"/>
              </a:xfrm>
              <a:custGeom>
                <a:avLst/>
                <a:gdLst>
                  <a:gd name="T0" fmla="*/ 20 w 20"/>
                  <a:gd name="T1" fmla="*/ 0 h 21"/>
                  <a:gd name="T2" fmla="*/ 13 w 20"/>
                  <a:gd name="T3" fmla="*/ 14 h 21"/>
                  <a:gd name="T4" fmla="*/ 13 w 20"/>
                  <a:gd name="T5" fmla="*/ 21 h 21"/>
                  <a:gd name="T6" fmla="*/ 7 w 20"/>
                  <a:gd name="T7" fmla="*/ 14 h 21"/>
                  <a:gd name="T8" fmla="*/ 0 w 20"/>
                  <a:gd name="T9" fmla="*/ 14 h 21"/>
                  <a:gd name="T10" fmla="*/ 13 w 20"/>
                  <a:gd name="T11" fmla="*/ 21 h 21"/>
                  <a:gd name="T12" fmla="*/ 0 60000 65536"/>
                  <a:gd name="T13" fmla="*/ 0 60000 65536"/>
                  <a:gd name="T14" fmla="*/ 0 60000 65536"/>
                  <a:gd name="T15" fmla="*/ 0 60000 65536"/>
                  <a:gd name="T16" fmla="*/ 0 60000 65536"/>
                  <a:gd name="T17" fmla="*/ 0 60000 65536"/>
                  <a:gd name="T18" fmla="*/ 0 w 20"/>
                  <a:gd name="T19" fmla="*/ 0 h 21"/>
                  <a:gd name="T20" fmla="*/ 20 w 2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0" h="21">
                    <a:moveTo>
                      <a:pt x="20" y="0"/>
                    </a:moveTo>
                    <a:lnTo>
                      <a:pt x="13" y="14"/>
                    </a:lnTo>
                    <a:lnTo>
                      <a:pt x="13" y="21"/>
                    </a:lnTo>
                    <a:lnTo>
                      <a:pt x="7" y="14"/>
                    </a:lnTo>
                    <a:lnTo>
                      <a:pt x="0" y="14"/>
                    </a:lnTo>
                    <a:lnTo>
                      <a:pt x="13" y="21"/>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0376" name="Group 235"/>
            <p:cNvGrpSpPr>
              <a:grpSpLocks/>
            </p:cNvGrpSpPr>
            <p:nvPr/>
          </p:nvGrpSpPr>
          <p:grpSpPr bwMode="auto">
            <a:xfrm>
              <a:off x="3284" y="2569"/>
              <a:ext cx="45" cy="124"/>
              <a:chOff x="3284" y="2569"/>
              <a:chExt cx="45" cy="124"/>
            </a:xfrm>
          </p:grpSpPr>
          <p:sp>
            <p:nvSpPr>
              <p:cNvPr id="100537" name="Oval 236"/>
              <p:cNvSpPr>
                <a:spLocks noChangeArrowheads="1"/>
              </p:cNvSpPr>
              <p:nvPr/>
            </p:nvSpPr>
            <p:spPr bwMode="auto">
              <a:xfrm>
                <a:off x="3287"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38" name="Oval 237"/>
              <p:cNvSpPr>
                <a:spLocks noChangeArrowheads="1"/>
              </p:cNvSpPr>
              <p:nvPr/>
            </p:nvSpPr>
            <p:spPr bwMode="auto">
              <a:xfrm>
                <a:off x="3287"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39" name="Arc 238"/>
              <p:cNvSpPr>
                <a:spLocks/>
              </p:cNvSpPr>
              <p:nvPr/>
            </p:nvSpPr>
            <p:spPr bwMode="auto">
              <a:xfrm>
                <a:off x="3284" y="2648"/>
                <a:ext cx="21" cy="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40" name="Freeform 239"/>
              <p:cNvSpPr>
                <a:spLocks/>
              </p:cNvSpPr>
              <p:nvPr/>
            </p:nvSpPr>
            <p:spPr bwMode="auto">
              <a:xfrm>
                <a:off x="3284" y="2628"/>
                <a:ext cx="21" cy="20"/>
              </a:xfrm>
              <a:custGeom>
                <a:avLst/>
                <a:gdLst>
                  <a:gd name="T0" fmla="*/ 0 w 21"/>
                  <a:gd name="T1" fmla="*/ 20 h 20"/>
                  <a:gd name="T2" fmla="*/ 0 w 21"/>
                  <a:gd name="T3" fmla="*/ 6 h 20"/>
                  <a:gd name="T4" fmla="*/ 7 w 21"/>
                  <a:gd name="T5" fmla="*/ 6 h 20"/>
                  <a:gd name="T6" fmla="*/ 14 w 21"/>
                  <a:gd name="T7" fmla="*/ 0 h 20"/>
                  <a:gd name="T8" fmla="*/ 21 w 21"/>
                  <a:gd name="T9" fmla="*/ 6 h 20"/>
                  <a:gd name="T10" fmla="*/ 7 w 21"/>
                  <a:gd name="T11" fmla="*/ 0 h 20"/>
                  <a:gd name="T12" fmla="*/ 0 60000 65536"/>
                  <a:gd name="T13" fmla="*/ 0 60000 65536"/>
                  <a:gd name="T14" fmla="*/ 0 60000 65536"/>
                  <a:gd name="T15" fmla="*/ 0 60000 65536"/>
                  <a:gd name="T16" fmla="*/ 0 60000 65536"/>
                  <a:gd name="T17" fmla="*/ 0 60000 65536"/>
                  <a:gd name="T18" fmla="*/ 0 w 21"/>
                  <a:gd name="T19" fmla="*/ 0 h 20"/>
                  <a:gd name="T20" fmla="*/ 21 w 2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1" h="20">
                    <a:moveTo>
                      <a:pt x="0" y="20"/>
                    </a:moveTo>
                    <a:lnTo>
                      <a:pt x="0" y="6"/>
                    </a:lnTo>
                    <a:lnTo>
                      <a:pt x="7" y="6"/>
                    </a:lnTo>
                    <a:lnTo>
                      <a:pt x="14" y="0"/>
                    </a:lnTo>
                    <a:lnTo>
                      <a:pt x="21" y="6"/>
                    </a:lnTo>
                    <a:lnTo>
                      <a:pt x="7" y="0"/>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sp>
          <p:nvSpPr>
            <p:cNvPr id="100377" name="Line 240"/>
            <p:cNvSpPr>
              <a:spLocks noChangeShapeType="1"/>
            </p:cNvSpPr>
            <p:nvPr/>
          </p:nvSpPr>
          <p:spPr bwMode="auto">
            <a:xfrm>
              <a:off x="2585" y="2682"/>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78" name="Line 241"/>
            <p:cNvSpPr>
              <a:spLocks noChangeShapeType="1"/>
            </p:cNvSpPr>
            <p:nvPr/>
          </p:nvSpPr>
          <p:spPr bwMode="auto">
            <a:xfrm>
              <a:off x="2585" y="2566"/>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379" name="Group 242"/>
            <p:cNvGrpSpPr>
              <a:grpSpLocks/>
            </p:cNvGrpSpPr>
            <p:nvPr/>
          </p:nvGrpSpPr>
          <p:grpSpPr bwMode="auto">
            <a:xfrm>
              <a:off x="2770" y="2504"/>
              <a:ext cx="349" cy="48"/>
              <a:chOff x="2770" y="2504"/>
              <a:chExt cx="349" cy="48"/>
            </a:xfrm>
          </p:grpSpPr>
          <p:sp>
            <p:nvSpPr>
              <p:cNvPr id="100535" name="Freeform 243"/>
              <p:cNvSpPr>
                <a:spLocks/>
              </p:cNvSpPr>
              <p:nvPr/>
            </p:nvSpPr>
            <p:spPr bwMode="auto">
              <a:xfrm>
                <a:off x="3024" y="2504"/>
                <a:ext cx="95" cy="48"/>
              </a:xfrm>
              <a:custGeom>
                <a:avLst/>
                <a:gdLst>
                  <a:gd name="T0" fmla="*/ 95 w 95"/>
                  <a:gd name="T1" fmla="*/ 21 h 48"/>
                  <a:gd name="T2" fmla="*/ 0 w 95"/>
                  <a:gd name="T3" fmla="*/ 48 h 48"/>
                  <a:gd name="T4" fmla="*/ 0 w 95"/>
                  <a:gd name="T5" fmla="*/ 21 h 48"/>
                  <a:gd name="T6" fmla="*/ 0 w 95"/>
                  <a:gd name="T7" fmla="*/ 0 h 48"/>
                  <a:gd name="T8" fmla="*/ 95 w 95"/>
                  <a:gd name="T9" fmla="*/ 21 h 48"/>
                  <a:gd name="T10" fmla="*/ 0 60000 65536"/>
                  <a:gd name="T11" fmla="*/ 0 60000 65536"/>
                  <a:gd name="T12" fmla="*/ 0 60000 65536"/>
                  <a:gd name="T13" fmla="*/ 0 60000 65536"/>
                  <a:gd name="T14" fmla="*/ 0 60000 65536"/>
                  <a:gd name="T15" fmla="*/ 0 w 95"/>
                  <a:gd name="T16" fmla="*/ 0 h 48"/>
                  <a:gd name="T17" fmla="*/ 95 w 95"/>
                  <a:gd name="T18" fmla="*/ 48 h 48"/>
                </a:gdLst>
                <a:ahLst/>
                <a:cxnLst>
                  <a:cxn ang="T10">
                    <a:pos x="T0" y="T1"/>
                  </a:cxn>
                  <a:cxn ang="T11">
                    <a:pos x="T2" y="T3"/>
                  </a:cxn>
                  <a:cxn ang="T12">
                    <a:pos x="T4" y="T5"/>
                  </a:cxn>
                  <a:cxn ang="T13">
                    <a:pos x="T6" y="T7"/>
                  </a:cxn>
                  <a:cxn ang="T14">
                    <a:pos x="T8" y="T9"/>
                  </a:cxn>
                </a:cxnLst>
                <a:rect l="T15" t="T16" r="T17" b="T18"/>
                <a:pathLst>
                  <a:path w="95" h="48">
                    <a:moveTo>
                      <a:pt x="95" y="21"/>
                    </a:moveTo>
                    <a:lnTo>
                      <a:pt x="0" y="48"/>
                    </a:lnTo>
                    <a:lnTo>
                      <a:pt x="0" y="21"/>
                    </a:lnTo>
                    <a:lnTo>
                      <a:pt x="0" y="0"/>
                    </a:lnTo>
                    <a:lnTo>
                      <a:pt x="9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36" name="Line 244"/>
              <p:cNvSpPr>
                <a:spLocks noChangeShapeType="1"/>
              </p:cNvSpPr>
              <p:nvPr/>
            </p:nvSpPr>
            <p:spPr bwMode="auto">
              <a:xfrm>
                <a:off x="2770" y="2525"/>
                <a:ext cx="2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0380" name="Group 245"/>
            <p:cNvGrpSpPr>
              <a:grpSpLocks/>
            </p:cNvGrpSpPr>
            <p:nvPr/>
          </p:nvGrpSpPr>
          <p:grpSpPr bwMode="auto">
            <a:xfrm>
              <a:off x="2770" y="2696"/>
              <a:ext cx="349" cy="48"/>
              <a:chOff x="2770" y="2696"/>
              <a:chExt cx="349" cy="48"/>
            </a:xfrm>
          </p:grpSpPr>
          <p:sp>
            <p:nvSpPr>
              <p:cNvPr id="100533" name="Freeform 246"/>
              <p:cNvSpPr>
                <a:spLocks/>
              </p:cNvSpPr>
              <p:nvPr/>
            </p:nvSpPr>
            <p:spPr bwMode="auto">
              <a:xfrm>
                <a:off x="3024" y="2696"/>
                <a:ext cx="95" cy="48"/>
              </a:xfrm>
              <a:custGeom>
                <a:avLst/>
                <a:gdLst>
                  <a:gd name="T0" fmla="*/ 95 w 95"/>
                  <a:gd name="T1" fmla="*/ 28 h 48"/>
                  <a:gd name="T2" fmla="*/ 0 w 95"/>
                  <a:gd name="T3" fmla="*/ 48 h 48"/>
                  <a:gd name="T4" fmla="*/ 0 w 95"/>
                  <a:gd name="T5" fmla="*/ 28 h 48"/>
                  <a:gd name="T6" fmla="*/ 0 w 95"/>
                  <a:gd name="T7" fmla="*/ 0 h 48"/>
                  <a:gd name="T8" fmla="*/ 95 w 95"/>
                  <a:gd name="T9" fmla="*/ 28 h 48"/>
                  <a:gd name="T10" fmla="*/ 0 60000 65536"/>
                  <a:gd name="T11" fmla="*/ 0 60000 65536"/>
                  <a:gd name="T12" fmla="*/ 0 60000 65536"/>
                  <a:gd name="T13" fmla="*/ 0 60000 65536"/>
                  <a:gd name="T14" fmla="*/ 0 60000 65536"/>
                  <a:gd name="T15" fmla="*/ 0 w 95"/>
                  <a:gd name="T16" fmla="*/ 0 h 48"/>
                  <a:gd name="T17" fmla="*/ 95 w 95"/>
                  <a:gd name="T18" fmla="*/ 48 h 48"/>
                </a:gdLst>
                <a:ahLst/>
                <a:cxnLst>
                  <a:cxn ang="T10">
                    <a:pos x="T0" y="T1"/>
                  </a:cxn>
                  <a:cxn ang="T11">
                    <a:pos x="T2" y="T3"/>
                  </a:cxn>
                  <a:cxn ang="T12">
                    <a:pos x="T4" y="T5"/>
                  </a:cxn>
                  <a:cxn ang="T13">
                    <a:pos x="T6" y="T7"/>
                  </a:cxn>
                  <a:cxn ang="T14">
                    <a:pos x="T8" y="T9"/>
                  </a:cxn>
                </a:cxnLst>
                <a:rect l="T15" t="T16" r="T17" b="T18"/>
                <a:pathLst>
                  <a:path w="95" h="48">
                    <a:moveTo>
                      <a:pt x="95" y="28"/>
                    </a:moveTo>
                    <a:lnTo>
                      <a:pt x="0" y="48"/>
                    </a:lnTo>
                    <a:lnTo>
                      <a:pt x="0" y="28"/>
                    </a:lnTo>
                    <a:lnTo>
                      <a:pt x="0" y="0"/>
                    </a:lnTo>
                    <a:lnTo>
                      <a:pt x="9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34" name="Line 247"/>
              <p:cNvSpPr>
                <a:spLocks noChangeShapeType="1"/>
              </p:cNvSpPr>
              <p:nvPr/>
            </p:nvSpPr>
            <p:spPr bwMode="auto">
              <a:xfrm>
                <a:off x="2770" y="2724"/>
                <a:ext cx="2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0381" name="Line 248"/>
            <p:cNvSpPr>
              <a:spLocks noChangeShapeType="1"/>
            </p:cNvSpPr>
            <p:nvPr/>
          </p:nvSpPr>
          <p:spPr bwMode="auto">
            <a:xfrm>
              <a:off x="3161" y="2607"/>
              <a:ext cx="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2" name="Line 249"/>
            <p:cNvSpPr>
              <a:spLocks noChangeShapeType="1"/>
            </p:cNvSpPr>
            <p:nvPr/>
          </p:nvSpPr>
          <p:spPr bwMode="auto">
            <a:xfrm>
              <a:off x="3161" y="2641"/>
              <a:ext cx="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3" name="Line 250"/>
            <p:cNvSpPr>
              <a:spLocks noChangeShapeType="1"/>
            </p:cNvSpPr>
            <p:nvPr/>
          </p:nvSpPr>
          <p:spPr bwMode="auto">
            <a:xfrm>
              <a:off x="3161" y="2628"/>
              <a:ext cx="1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4" name="Line 251"/>
            <p:cNvSpPr>
              <a:spLocks noChangeShapeType="1"/>
            </p:cNvSpPr>
            <p:nvPr/>
          </p:nvSpPr>
          <p:spPr bwMode="auto">
            <a:xfrm>
              <a:off x="3195" y="2628"/>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5" name="Rectangle 252"/>
            <p:cNvSpPr>
              <a:spLocks noChangeArrowheads="1"/>
            </p:cNvSpPr>
            <p:nvPr/>
          </p:nvSpPr>
          <p:spPr bwMode="auto">
            <a:xfrm>
              <a:off x="3218" y="2617"/>
              <a:ext cx="22" cy="21"/>
            </a:xfrm>
            <a:prstGeom prst="rect">
              <a:avLst/>
            </a:prstGeom>
            <a:solidFill>
              <a:srgbClr val="000000"/>
            </a:solidFill>
            <a:ln w="11113">
              <a:solidFill>
                <a:srgbClr val="000000"/>
              </a:solidFill>
              <a:miter lim="800000"/>
              <a:headEnd/>
              <a:tailEnd/>
            </a:ln>
          </p:spPr>
          <p:txBody>
            <a:bodyPr/>
            <a:lstStyle/>
            <a:p>
              <a:endParaRPr lang="fr-CH"/>
            </a:p>
          </p:txBody>
        </p:sp>
        <p:sp>
          <p:nvSpPr>
            <p:cNvPr id="100386" name="Line 253"/>
            <p:cNvSpPr>
              <a:spLocks noChangeShapeType="1"/>
            </p:cNvSpPr>
            <p:nvPr/>
          </p:nvSpPr>
          <p:spPr bwMode="auto">
            <a:xfrm>
              <a:off x="3236" y="2628"/>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7" name="Line 254"/>
            <p:cNvSpPr>
              <a:spLocks noChangeShapeType="1"/>
            </p:cNvSpPr>
            <p:nvPr/>
          </p:nvSpPr>
          <p:spPr bwMode="auto">
            <a:xfrm>
              <a:off x="3277" y="2682"/>
              <a:ext cx="1" cy="2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88" name="Oval 255"/>
            <p:cNvSpPr>
              <a:spLocks noChangeArrowheads="1"/>
            </p:cNvSpPr>
            <p:nvPr/>
          </p:nvSpPr>
          <p:spPr bwMode="auto">
            <a:xfrm>
              <a:off x="2944" y="2898"/>
              <a:ext cx="42" cy="42"/>
            </a:xfrm>
            <a:prstGeom prst="ellipse">
              <a:avLst/>
            </a:prstGeom>
            <a:solidFill>
              <a:srgbClr val="FFFFFF"/>
            </a:solidFill>
            <a:ln w="11113">
              <a:solidFill>
                <a:srgbClr val="000000"/>
              </a:solidFill>
              <a:round/>
              <a:headEnd/>
              <a:tailEnd/>
            </a:ln>
          </p:spPr>
          <p:txBody>
            <a:bodyPr/>
            <a:lstStyle/>
            <a:p>
              <a:endParaRPr lang="fr-CH"/>
            </a:p>
          </p:txBody>
        </p:sp>
        <p:sp>
          <p:nvSpPr>
            <p:cNvPr id="100389" name="Line 256"/>
            <p:cNvSpPr>
              <a:spLocks noChangeShapeType="1"/>
            </p:cNvSpPr>
            <p:nvPr/>
          </p:nvSpPr>
          <p:spPr bwMode="auto">
            <a:xfrm>
              <a:off x="3003" y="2916"/>
              <a:ext cx="27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90" name="Arc 257"/>
            <p:cNvSpPr>
              <a:spLocks/>
            </p:cNvSpPr>
            <p:nvPr/>
          </p:nvSpPr>
          <p:spPr bwMode="auto">
            <a:xfrm>
              <a:off x="3161" y="2727"/>
              <a:ext cx="80" cy="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391" name="Arc 258"/>
            <p:cNvSpPr>
              <a:spLocks/>
            </p:cNvSpPr>
            <p:nvPr/>
          </p:nvSpPr>
          <p:spPr bwMode="auto">
            <a:xfrm>
              <a:off x="3161" y="2806"/>
              <a:ext cx="80" cy="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0392" name="Group 259"/>
            <p:cNvGrpSpPr>
              <a:grpSpLocks/>
            </p:cNvGrpSpPr>
            <p:nvPr/>
          </p:nvGrpSpPr>
          <p:grpSpPr bwMode="auto">
            <a:xfrm>
              <a:off x="3078" y="2854"/>
              <a:ext cx="96" cy="48"/>
              <a:chOff x="3078" y="2854"/>
              <a:chExt cx="96" cy="48"/>
            </a:xfrm>
          </p:grpSpPr>
          <p:sp>
            <p:nvSpPr>
              <p:cNvPr id="100531" name="Freeform 260"/>
              <p:cNvSpPr>
                <a:spLocks/>
              </p:cNvSpPr>
              <p:nvPr/>
            </p:nvSpPr>
            <p:spPr bwMode="auto">
              <a:xfrm>
                <a:off x="3078" y="2854"/>
                <a:ext cx="96" cy="48"/>
              </a:xfrm>
              <a:custGeom>
                <a:avLst/>
                <a:gdLst>
                  <a:gd name="T0" fmla="*/ 0 w 96"/>
                  <a:gd name="T1" fmla="*/ 21 h 48"/>
                  <a:gd name="T2" fmla="*/ 96 w 96"/>
                  <a:gd name="T3" fmla="*/ 0 h 48"/>
                  <a:gd name="T4" fmla="*/ 96 w 96"/>
                  <a:gd name="T5" fmla="*/ 21 h 48"/>
                  <a:gd name="T6" fmla="*/ 96 w 96"/>
                  <a:gd name="T7" fmla="*/ 48 h 48"/>
                  <a:gd name="T8" fmla="*/ 0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0" y="21"/>
                    </a:moveTo>
                    <a:lnTo>
                      <a:pt x="96" y="0"/>
                    </a:lnTo>
                    <a:lnTo>
                      <a:pt x="96" y="21"/>
                    </a:lnTo>
                    <a:lnTo>
                      <a:pt x="96" y="48"/>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32" name="Line 261"/>
              <p:cNvSpPr>
                <a:spLocks noChangeShapeType="1"/>
              </p:cNvSpPr>
              <p:nvPr/>
            </p:nvSpPr>
            <p:spPr bwMode="auto">
              <a:xfrm>
                <a:off x="3161" y="2875"/>
                <a:ext cx="1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0393" name="Arc 262"/>
            <p:cNvSpPr>
              <a:spLocks/>
            </p:cNvSpPr>
            <p:nvPr/>
          </p:nvSpPr>
          <p:spPr bwMode="auto">
            <a:xfrm>
              <a:off x="3006" y="2840"/>
              <a:ext cx="59"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0394" name="Group 263"/>
            <p:cNvGrpSpPr>
              <a:grpSpLocks/>
            </p:cNvGrpSpPr>
            <p:nvPr/>
          </p:nvGrpSpPr>
          <p:grpSpPr bwMode="auto">
            <a:xfrm>
              <a:off x="2976" y="2744"/>
              <a:ext cx="48" cy="96"/>
              <a:chOff x="2976" y="2744"/>
              <a:chExt cx="48" cy="96"/>
            </a:xfrm>
          </p:grpSpPr>
          <p:sp>
            <p:nvSpPr>
              <p:cNvPr id="100529" name="Freeform 264"/>
              <p:cNvSpPr>
                <a:spLocks/>
              </p:cNvSpPr>
              <p:nvPr/>
            </p:nvSpPr>
            <p:spPr bwMode="auto">
              <a:xfrm>
                <a:off x="2976" y="2744"/>
                <a:ext cx="48" cy="96"/>
              </a:xfrm>
              <a:custGeom>
                <a:avLst/>
                <a:gdLst>
                  <a:gd name="T0" fmla="*/ 27 w 48"/>
                  <a:gd name="T1" fmla="*/ 0 h 96"/>
                  <a:gd name="T2" fmla="*/ 48 w 48"/>
                  <a:gd name="T3" fmla="*/ 96 h 96"/>
                  <a:gd name="T4" fmla="*/ 27 w 48"/>
                  <a:gd name="T5" fmla="*/ 96 h 96"/>
                  <a:gd name="T6" fmla="*/ 0 w 48"/>
                  <a:gd name="T7" fmla="*/ 96 h 96"/>
                  <a:gd name="T8" fmla="*/ 27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0"/>
                    </a:moveTo>
                    <a:lnTo>
                      <a:pt x="48" y="96"/>
                    </a:lnTo>
                    <a:lnTo>
                      <a:pt x="27" y="96"/>
                    </a:lnTo>
                    <a:lnTo>
                      <a:pt x="0" y="9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30" name="Line 265"/>
              <p:cNvSpPr>
                <a:spLocks noChangeShapeType="1"/>
              </p:cNvSpPr>
              <p:nvPr/>
            </p:nvSpPr>
            <p:spPr bwMode="auto">
              <a:xfrm>
                <a:off x="3003" y="2820"/>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0395" name="Line 266"/>
            <p:cNvSpPr>
              <a:spLocks noChangeShapeType="1"/>
            </p:cNvSpPr>
            <p:nvPr/>
          </p:nvSpPr>
          <p:spPr bwMode="auto">
            <a:xfrm>
              <a:off x="3257" y="2628"/>
              <a:ext cx="20" cy="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96" name="Line 267"/>
            <p:cNvSpPr>
              <a:spLocks noChangeShapeType="1"/>
            </p:cNvSpPr>
            <p:nvPr/>
          </p:nvSpPr>
          <p:spPr bwMode="auto">
            <a:xfrm>
              <a:off x="2907" y="2140"/>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97" name="Line 268"/>
            <p:cNvSpPr>
              <a:spLocks noChangeShapeType="1"/>
            </p:cNvSpPr>
            <p:nvPr/>
          </p:nvSpPr>
          <p:spPr bwMode="auto">
            <a:xfrm>
              <a:off x="2907" y="2490"/>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98" name="Line 269"/>
            <p:cNvSpPr>
              <a:spLocks noChangeShapeType="1"/>
            </p:cNvSpPr>
            <p:nvPr/>
          </p:nvSpPr>
          <p:spPr bwMode="auto">
            <a:xfrm>
              <a:off x="2907" y="2758"/>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399" name="Line 270"/>
            <p:cNvSpPr>
              <a:spLocks noChangeShapeType="1"/>
            </p:cNvSpPr>
            <p:nvPr/>
          </p:nvSpPr>
          <p:spPr bwMode="auto">
            <a:xfrm>
              <a:off x="2907" y="3108"/>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400" name="Rectangle 271"/>
            <p:cNvSpPr>
              <a:spLocks noChangeArrowheads="1"/>
            </p:cNvSpPr>
            <p:nvPr/>
          </p:nvSpPr>
          <p:spPr bwMode="auto">
            <a:xfrm>
              <a:off x="3842" y="2143"/>
              <a:ext cx="63" cy="351"/>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0401" name="Rectangle 272"/>
            <p:cNvSpPr>
              <a:spLocks noChangeArrowheads="1"/>
            </p:cNvSpPr>
            <p:nvPr/>
          </p:nvSpPr>
          <p:spPr bwMode="auto">
            <a:xfrm>
              <a:off x="3842" y="2781"/>
              <a:ext cx="63" cy="331"/>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0402" name="Line 273"/>
            <p:cNvSpPr>
              <a:spLocks noChangeShapeType="1"/>
            </p:cNvSpPr>
            <p:nvPr/>
          </p:nvSpPr>
          <p:spPr bwMode="auto">
            <a:xfrm>
              <a:off x="3839" y="2140"/>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403" name="Line 274"/>
            <p:cNvSpPr>
              <a:spLocks noChangeShapeType="1"/>
            </p:cNvSpPr>
            <p:nvPr/>
          </p:nvSpPr>
          <p:spPr bwMode="auto">
            <a:xfrm>
              <a:off x="3839" y="2490"/>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404" name="Line 275"/>
            <p:cNvSpPr>
              <a:spLocks noChangeShapeType="1"/>
            </p:cNvSpPr>
            <p:nvPr/>
          </p:nvSpPr>
          <p:spPr bwMode="auto">
            <a:xfrm>
              <a:off x="3839" y="2778"/>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405" name="Line 276"/>
            <p:cNvSpPr>
              <a:spLocks noChangeShapeType="1"/>
            </p:cNvSpPr>
            <p:nvPr/>
          </p:nvSpPr>
          <p:spPr bwMode="auto">
            <a:xfrm>
              <a:off x="3839" y="3108"/>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406" name="Group 277"/>
            <p:cNvGrpSpPr>
              <a:grpSpLocks/>
            </p:cNvGrpSpPr>
            <p:nvPr/>
          </p:nvGrpSpPr>
          <p:grpSpPr bwMode="auto">
            <a:xfrm>
              <a:off x="3493" y="2566"/>
              <a:ext cx="761" cy="127"/>
              <a:chOff x="3493" y="2566"/>
              <a:chExt cx="761" cy="127"/>
            </a:xfrm>
          </p:grpSpPr>
          <p:sp>
            <p:nvSpPr>
              <p:cNvPr id="100514" name="Rectangle 278"/>
              <p:cNvSpPr>
                <a:spLocks noChangeArrowheads="1"/>
              </p:cNvSpPr>
              <p:nvPr/>
            </p:nvSpPr>
            <p:spPr bwMode="auto">
              <a:xfrm>
                <a:off x="3822" y="2569"/>
                <a:ext cx="97" cy="117"/>
              </a:xfrm>
              <a:prstGeom prst="rect">
                <a:avLst/>
              </a:prstGeom>
              <a:solidFill>
                <a:srgbClr val="FFFFFF"/>
              </a:solidFill>
              <a:ln w="11113">
                <a:solidFill>
                  <a:srgbClr val="FFFFFF"/>
                </a:solidFill>
                <a:miter lim="800000"/>
                <a:headEnd/>
                <a:tailEnd/>
              </a:ln>
            </p:spPr>
            <p:txBody>
              <a:bodyPr/>
              <a:lstStyle/>
              <a:p>
                <a:endParaRPr lang="fr-CH"/>
              </a:p>
            </p:txBody>
          </p:sp>
          <p:sp>
            <p:nvSpPr>
              <p:cNvPr id="100515" name="Line 279"/>
              <p:cNvSpPr>
                <a:spLocks noChangeShapeType="1"/>
              </p:cNvSpPr>
              <p:nvPr/>
            </p:nvSpPr>
            <p:spPr bwMode="auto">
              <a:xfrm>
                <a:off x="3819" y="2566"/>
                <a:ext cx="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16" name="Line 280"/>
              <p:cNvSpPr>
                <a:spLocks noChangeShapeType="1"/>
              </p:cNvSpPr>
              <p:nvPr/>
            </p:nvSpPr>
            <p:spPr bwMode="auto">
              <a:xfrm>
                <a:off x="3819" y="2682"/>
                <a:ext cx="13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0517" name="Group 281"/>
              <p:cNvGrpSpPr>
                <a:grpSpLocks/>
              </p:cNvGrpSpPr>
              <p:nvPr/>
            </p:nvGrpSpPr>
            <p:grpSpPr bwMode="auto">
              <a:xfrm>
                <a:off x="3493" y="2566"/>
                <a:ext cx="42" cy="127"/>
                <a:chOff x="3493" y="2566"/>
                <a:chExt cx="42" cy="127"/>
              </a:xfrm>
            </p:grpSpPr>
            <p:sp>
              <p:nvSpPr>
                <p:cNvPr id="100525" name="Oval 282"/>
                <p:cNvSpPr>
                  <a:spLocks noChangeArrowheads="1"/>
                </p:cNvSpPr>
                <p:nvPr/>
              </p:nvSpPr>
              <p:spPr bwMode="auto">
                <a:xfrm>
                  <a:off x="3493"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26" name="Oval 283"/>
                <p:cNvSpPr>
                  <a:spLocks noChangeArrowheads="1"/>
                </p:cNvSpPr>
                <p:nvPr/>
              </p:nvSpPr>
              <p:spPr bwMode="auto">
                <a:xfrm>
                  <a:off x="3493"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27" name="Arc 284"/>
                <p:cNvSpPr>
                  <a:spLocks/>
                </p:cNvSpPr>
                <p:nvPr/>
              </p:nvSpPr>
              <p:spPr bwMode="auto">
                <a:xfrm>
                  <a:off x="3511" y="2566"/>
                  <a:ext cx="21" cy="34"/>
                </a:xfrm>
                <a:custGeom>
                  <a:avLst/>
                  <a:gdLst>
                    <a:gd name="T0" fmla="*/ 0 w 21652"/>
                    <a:gd name="T1" fmla="*/ 0 h 21600"/>
                    <a:gd name="T2" fmla="*/ 0 w 21652"/>
                    <a:gd name="T3" fmla="*/ 0 h 21600"/>
                    <a:gd name="T4" fmla="*/ 0 w 21652"/>
                    <a:gd name="T5" fmla="*/ 0 h 21600"/>
                    <a:gd name="T6" fmla="*/ 0 60000 65536"/>
                    <a:gd name="T7" fmla="*/ 0 60000 65536"/>
                    <a:gd name="T8" fmla="*/ 0 60000 65536"/>
                    <a:gd name="T9" fmla="*/ 0 w 21652"/>
                    <a:gd name="T10" fmla="*/ 0 h 21600"/>
                    <a:gd name="T11" fmla="*/ 21652 w 21652"/>
                    <a:gd name="T12" fmla="*/ 21600 h 21600"/>
                  </a:gdLst>
                  <a:ahLst/>
                  <a:cxnLst>
                    <a:cxn ang="T6">
                      <a:pos x="T0" y="T1"/>
                    </a:cxn>
                    <a:cxn ang="T7">
                      <a:pos x="T2" y="T3"/>
                    </a:cxn>
                    <a:cxn ang="T8">
                      <a:pos x="T4" y="T5"/>
                    </a:cxn>
                  </a:cxnLst>
                  <a:rect l="T9" t="T10" r="T11" b="T12"/>
                  <a:pathLst>
                    <a:path w="21652" h="21600" fill="none" extrusionOk="0">
                      <a:moveTo>
                        <a:pt x="0" y="0"/>
                      </a:moveTo>
                      <a:cubicBezTo>
                        <a:pt x="17" y="0"/>
                        <a:pt x="34" y="-1"/>
                        <a:pt x="52" y="0"/>
                      </a:cubicBezTo>
                      <a:cubicBezTo>
                        <a:pt x="11981" y="0"/>
                        <a:pt x="21652" y="9670"/>
                        <a:pt x="21652" y="21600"/>
                      </a:cubicBezTo>
                    </a:path>
                    <a:path w="21652" h="21600" stroke="0" extrusionOk="0">
                      <a:moveTo>
                        <a:pt x="0" y="0"/>
                      </a:moveTo>
                      <a:cubicBezTo>
                        <a:pt x="17" y="0"/>
                        <a:pt x="34" y="-1"/>
                        <a:pt x="52" y="0"/>
                      </a:cubicBezTo>
                      <a:cubicBezTo>
                        <a:pt x="11981" y="0"/>
                        <a:pt x="21652" y="9670"/>
                        <a:pt x="21652" y="21600"/>
                      </a:cubicBezTo>
                      <a:lnTo>
                        <a:pt x="52" y="21600"/>
                      </a:lnTo>
                      <a:lnTo>
                        <a:pt x="0" y="0"/>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28" name="Freeform 285"/>
                <p:cNvSpPr>
                  <a:spLocks/>
                </p:cNvSpPr>
                <p:nvPr/>
              </p:nvSpPr>
              <p:spPr bwMode="auto">
                <a:xfrm>
                  <a:off x="3510" y="2600"/>
                  <a:ext cx="21" cy="21"/>
                </a:xfrm>
                <a:custGeom>
                  <a:avLst/>
                  <a:gdLst>
                    <a:gd name="T0" fmla="*/ 21 w 21"/>
                    <a:gd name="T1" fmla="*/ 0 h 21"/>
                    <a:gd name="T2" fmla="*/ 14 w 21"/>
                    <a:gd name="T3" fmla="*/ 14 h 21"/>
                    <a:gd name="T4" fmla="*/ 14 w 21"/>
                    <a:gd name="T5" fmla="*/ 21 h 21"/>
                    <a:gd name="T6" fmla="*/ 0 w 21"/>
                    <a:gd name="T7" fmla="*/ 21 h 21"/>
                    <a:gd name="T8" fmla="*/ 14 w 21"/>
                    <a:gd name="T9" fmla="*/ 2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0"/>
                      </a:moveTo>
                      <a:lnTo>
                        <a:pt x="14" y="14"/>
                      </a:lnTo>
                      <a:lnTo>
                        <a:pt x="14" y="21"/>
                      </a:lnTo>
                      <a:lnTo>
                        <a:pt x="0" y="21"/>
                      </a:lnTo>
                      <a:lnTo>
                        <a:pt x="14" y="21"/>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0518" name="Group 286"/>
              <p:cNvGrpSpPr>
                <a:grpSpLocks/>
              </p:cNvGrpSpPr>
              <p:nvPr/>
            </p:nvGrpSpPr>
            <p:grpSpPr bwMode="auto">
              <a:xfrm>
                <a:off x="4209" y="2569"/>
                <a:ext cx="45" cy="124"/>
                <a:chOff x="4209" y="2569"/>
                <a:chExt cx="45" cy="124"/>
              </a:xfrm>
            </p:grpSpPr>
            <p:sp>
              <p:nvSpPr>
                <p:cNvPr id="100521" name="Oval 287"/>
                <p:cNvSpPr>
                  <a:spLocks noChangeArrowheads="1"/>
                </p:cNvSpPr>
                <p:nvPr/>
              </p:nvSpPr>
              <p:spPr bwMode="auto">
                <a:xfrm>
                  <a:off x="4212" y="2569"/>
                  <a:ext cx="42" cy="62"/>
                </a:xfrm>
                <a:prstGeom prst="ellipse">
                  <a:avLst/>
                </a:prstGeom>
                <a:solidFill>
                  <a:srgbClr val="FFFFFF"/>
                </a:solidFill>
                <a:ln w="11113">
                  <a:solidFill>
                    <a:srgbClr val="000000"/>
                  </a:solidFill>
                  <a:round/>
                  <a:headEnd/>
                  <a:tailEnd/>
                </a:ln>
              </p:spPr>
              <p:txBody>
                <a:bodyPr/>
                <a:lstStyle/>
                <a:p>
                  <a:endParaRPr lang="fr-CH"/>
                </a:p>
              </p:txBody>
            </p:sp>
            <p:sp>
              <p:nvSpPr>
                <p:cNvPr id="100522" name="Oval 288"/>
                <p:cNvSpPr>
                  <a:spLocks noChangeArrowheads="1"/>
                </p:cNvSpPr>
                <p:nvPr/>
              </p:nvSpPr>
              <p:spPr bwMode="auto">
                <a:xfrm>
                  <a:off x="4212" y="2631"/>
                  <a:ext cx="42" cy="62"/>
                </a:xfrm>
                <a:prstGeom prst="ellipse">
                  <a:avLst/>
                </a:prstGeom>
                <a:solidFill>
                  <a:srgbClr val="FFFFFF"/>
                </a:solidFill>
                <a:ln w="11113">
                  <a:solidFill>
                    <a:srgbClr val="000000"/>
                  </a:solidFill>
                  <a:round/>
                  <a:headEnd/>
                  <a:tailEnd/>
                </a:ln>
              </p:spPr>
              <p:txBody>
                <a:bodyPr/>
                <a:lstStyle/>
                <a:p>
                  <a:endParaRPr lang="fr-CH"/>
                </a:p>
              </p:txBody>
            </p:sp>
            <p:sp>
              <p:nvSpPr>
                <p:cNvPr id="100523" name="Arc 289"/>
                <p:cNvSpPr>
                  <a:spLocks/>
                </p:cNvSpPr>
                <p:nvPr/>
              </p:nvSpPr>
              <p:spPr bwMode="auto">
                <a:xfrm>
                  <a:off x="4210" y="2648"/>
                  <a:ext cx="20" cy="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0524" name="Freeform 290"/>
                <p:cNvSpPr>
                  <a:spLocks/>
                </p:cNvSpPr>
                <p:nvPr/>
              </p:nvSpPr>
              <p:spPr bwMode="auto">
                <a:xfrm>
                  <a:off x="4209" y="2628"/>
                  <a:ext cx="21" cy="20"/>
                </a:xfrm>
                <a:custGeom>
                  <a:avLst/>
                  <a:gdLst>
                    <a:gd name="T0" fmla="*/ 0 w 21"/>
                    <a:gd name="T1" fmla="*/ 20 h 20"/>
                    <a:gd name="T2" fmla="*/ 0 w 21"/>
                    <a:gd name="T3" fmla="*/ 6 h 20"/>
                    <a:gd name="T4" fmla="*/ 7 w 21"/>
                    <a:gd name="T5" fmla="*/ 6 h 20"/>
                    <a:gd name="T6" fmla="*/ 21 w 21"/>
                    <a:gd name="T7" fmla="*/ 6 h 20"/>
                    <a:gd name="T8" fmla="*/ 7 w 21"/>
                    <a:gd name="T9" fmla="*/ 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0" y="20"/>
                      </a:moveTo>
                      <a:lnTo>
                        <a:pt x="0" y="6"/>
                      </a:lnTo>
                      <a:lnTo>
                        <a:pt x="7" y="6"/>
                      </a:lnTo>
                      <a:lnTo>
                        <a:pt x="21" y="6"/>
                      </a:lnTo>
                      <a:lnTo>
                        <a:pt x="7" y="0"/>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sp>
            <p:nvSpPr>
              <p:cNvPr id="100519" name="Line 291"/>
              <p:cNvSpPr>
                <a:spLocks noChangeShapeType="1"/>
              </p:cNvSpPr>
              <p:nvPr/>
            </p:nvSpPr>
            <p:spPr bwMode="auto">
              <a:xfrm>
                <a:off x="3510" y="2682"/>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20" name="Line 292"/>
              <p:cNvSpPr>
                <a:spLocks noChangeShapeType="1"/>
              </p:cNvSpPr>
              <p:nvPr/>
            </p:nvSpPr>
            <p:spPr bwMode="auto">
              <a:xfrm>
                <a:off x="3510" y="2566"/>
                <a:ext cx="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0407" name="Group 293"/>
            <p:cNvGrpSpPr>
              <a:grpSpLocks/>
            </p:cNvGrpSpPr>
            <p:nvPr/>
          </p:nvGrpSpPr>
          <p:grpSpPr bwMode="auto">
            <a:xfrm>
              <a:off x="3702" y="2504"/>
              <a:ext cx="370" cy="48"/>
              <a:chOff x="3702" y="2504"/>
              <a:chExt cx="370" cy="48"/>
            </a:xfrm>
          </p:grpSpPr>
          <p:sp>
            <p:nvSpPr>
              <p:cNvPr id="100512" name="Freeform 294"/>
              <p:cNvSpPr>
                <a:spLocks/>
              </p:cNvSpPr>
              <p:nvPr/>
            </p:nvSpPr>
            <p:spPr bwMode="auto">
              <a:xfrm>
                <a:off x="3976" y="2504"/>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13" name="Line 295"/>
              <p:cNvSpPr>
                <a:spLocks noChangeShapeType="1"/>
              </p:cNvSpPr>
              <p:nvPr/>
            </p:nvSpPr>
            <p:spPr bwMode="auto">
              <a:xfrm>
                <a:off x="3702" y="2525"/>
                <a:ext cx="27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0408" name="Rectangle 296"/>
            <p:cNvSpPr>
              <a:spLocks noChangeArrowheads="1"/>
            </p:cNvSpPr>
            <p:nvPr/>
          </p:nvSpPr>
          <p:spPr bwMode="auto">
            <a:xfrm>
              <a:off x="2496" y="3169"/>
              <a:ext cx="3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0409" name="Rectangle 297"/>
            <p:cNvSpPr>
              <a:spLocks noChangeArrowheads="1"/>
            </p:cNvSpPr>
            <p:nvPr/>
          </p:nvSpPr>
          <p:spPr bwMode="auto">
            <a:xfrm>
              <a:off x="2544"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0410" name="Rectangle 298"/>
            <p:cNvSpPr>
              <a:spLocks noChangeArrowheads="1"/>
            </p:cNvSpPr>
            <p:nvPr/>
          </p:nvSpPr>
          <p:spPr bwMode="auto">
            <a:xfrm>
              <a:off x="2578" y="3169"/>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0411" name="Rectangle 299"/>
            <p:cNvSpPr>
              <a:spLocks noChangeArrowheads="1"/>
            </p:cNvSpPr>
            <p:nvPr/>
          </p:nvSpPr>
          <p:spPr bwMode="auto">
            <a:xfrm>
              <a:off x="2612"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12" name="Rectangle 300"/>
            <p:cNvSpPr>
              <a:spLocks noChangeArrowheads="1"/>
            </p:cNvSpPr>
            <p:nvPr/>
          </p:nvSpPr>
          <p:spPr bwMode="auto">
            <a:xfrm>
              <a:off x="2646"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13" name="Rectangle 301"/>
            <p:cNvSpPr>
              <a:spLocks noChangeArrowheads="1"/>
            </p:cNvSpPr>
            <p:nvPr/>
          </p:nvSpPr>
          <p:spPr bwMode="auto">
            <a:xfrm>
              <a:off x="2681" y="3169"/>
              <a:ext cx="2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0414" name="Rectangle 302"/>
            <p:cNvSpPr>
              <a:spLocks noChangeArrowheads="1"/>
            </p:cNvSpPr>
            <p:nvPr/>
          </p:nvSpPr>
          <p:spPr bwMode="auto">
            <a:xfrm>
              <a:off x="2708"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15" name="Rectangle 303"/>
            <p:cNvSpPr>
              <a:spLocks noChangeArrowheads="1"/>
            </p:cNvSpPr>
            <p:nvPr/>
          </p:nvSpPr>
          <p:spPr bwMode="auto">
            <a:xfrm>
              <a:off x="2729"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16" name="Rectangle 304"/>
            <p:cNvSpPr>
              <a:spLocks noChangeArrowheads="1"/>
            </p:cNvSpPr>
            <p:nvPr/>
          </p:nvSpPr>
          <p:spPr bwMode="auto">
            <a:xfrm>
              <a:off x="2763"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17" name="Rectangle 305"/>
            <p:cNvSpPr>
              <a:spLocks noChangeArrowheads="1"/>
            </p:cNvSpPr>
            <p:nvPr/>
          </p:nvSpPr>
          <p:spPr bwMode="auto">
            <a:xfrm>
              <a:off x="2797" y="3169"/>
              <a:ext cx="13"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18" name="Rectangle 306"/>
            <p:cNvSpPr>
              <a:spLocks noChangeArrowheads="1"/>
            </p:cNvSpPr>
            <p:nvPr/>
          </p:nvSpPr>
          <p:spPr bwMode="auto">
            <a:xfrm>
              <a:off x="2818" y="3169"/>
              <a:ext cx="1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19" name="Rectangle 307"/>
            <p:cNvSpPr>
              <a:spLocks noChangeArrowheads="1"/>
            </p:cNvSpPr>
            <p:nvPr/>
          </p:nvSpPr>
          <p:spPr bwMode="auto">
            <a:xfrm>
              <a:off x="2832"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q</a:t>
              </a:r>
              <a:endParaRPr lang="en-GB" sz="2400">
                <a:latin typeface="Tahoma" charset="0"/>
              </a:endParaRPr>
            </a:p>
          </p:txBody>
        </p:sp>
        <p:sp>
          <p:nvSpPr>
            <p:cNvPr id="100420" name="Rectangle 308"/>
            <p:cNvSpPr>
              <a:spLocks noChangeArrowheads="1"/>
            </p:cNvSpPr>
            <p:nvPr/>
          </p:nvSpPr>
          <p:spPr bwMode="auto">
            <a:xfrm>
              <a:off x="2866"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21" name="Rectangle 309"/>
            <p:cNvSpPr>
              <a:spLocks noChangeArrowheads="1"/>
            </p:cNvSpPr>
            <p:nvPr/>
          </p:nvSpPr>
          <p:spPr bwMode="auto">
            <a:xfrm>
              <a:off x="2900" y="3169"/>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22" name="Rectangle 310"/>
            <p:cNvSpPr>
              <a:spLocks noChangeArrowheads="1"/>
            </p:cNvSpPr>
            <p:nvPr/>
          </p:nvSpPr>
          <p:spPr bwMode="auto">
            <a:xfrm>
              <a:off x="2934"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23" name="Rectangle 311"/>
            <p:cNvSpPr>
              <a:spLocks noChangeArrowheads="1"/>
            </p:cNvSpPr>
            <p:nvPr/>
          </p:nvSpPr>
          <p:spPr bwMode="auto">
            <a:xfrm>
              <a:off x="2955" y="3169"/>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0424" name="Rectangle 312"/>
            <p:cNvSpPr>
              <a:spLocks noChangeArrowheads="1"/>
            </p:cNvSpPr>
            <p:nvPr/>
          </p:nvSpPr>
          <p:spPr bwMode="auto">
            <a:xfrm>
              <a:off x="2969" y="3169"/>
              <a:ext cx="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100425" name="Rectangle 313"/>
            <p:cNvSpPr>
              <a:spLocks noChangeArrowheads="1"/>
            </p:cNvSpPr>
            <p:nvPr/>
          </p:nvSpPr>
          <p:spPr bwMode="auto">
            <a:xfrm>
              <a:off x="2982"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0426" name="Rectangle 314"/>
            <p:cNvSpPr>
              <a:spLocks noChangeArrowheads="1"/>
            </p:cNvSpPr>
            <p:nvPr/>
          </p:nvSpPr>
          <p:spPr bwMode="auto">
            <a:xfrm>
              <a:off x="3017" y="3169"/>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0427" name="Rectangle 315"/>
            <p:cNvSpPr>
              <a:spLocks noChangeArrowheads="1"/>
            </p:cNvSpPr>
            <p:nvPr/>
          </p:nvSpPr>
          <p:spPr bwMode="auto">
            <a:xfrm>
              <a:off x="3051"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28" name="Rectangle 316"/>
            <p:cNvSpPr>
              <a:spLocks noChangeArrowheads="1"/>
            </p:cNvSpPr>
            <p:nvPr/>
          </p:nvSpPr>
          <p:spPr bwMode="auto">
            <a:xfrm>
              <a:off x="3065" y="3169"/>
              <a:ext cx="36"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m</a:t>
              </a:r>
              <a:endParaRPr lang="en-GB" sz="2400">
                <a:latin typeface="Tahoma" charset="0"/>
              </a:endParaRPr>
            </a:p>
          </p:txBody>
        </p:sp>
        <p:sp>
          <p:nvSpPr>
            <p:cNvPr id="100429" name="Rectangle 317"/>
            <p:cNvSpPr>
              <a:spLocks noChangeArrowheads="1"/>
            </p:cNvSpPr>
            <p:nvPr/>
          </p:nvSpPr>
          <p:spPr bwMode="auto">
            <a:xfrm>
              <a:off x="3119"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30" name="Rectangle 318"/>
            <p:cNvSpPr>
              <a:spLocks noChangeArrowheads="1"/>
            </p:cNvSpPr>
            <p:nvPr/>
          </p:nvSpPr>
          <p:spPr bwMode="auto">
            <a:xfrm>
              <a:off x="3154"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31" name="Rectangle 319"/>
            <p:cNvSpPr>
              <a:spLocks noChangeArrowheads="1"/>
            </p:cNvSpPr>
            <p:nvPr/>
          </p:nvSpPr>
          <p:spPr bwMode="auto">
            <a:xfrm>
              <a:off x="3167" y="3169"/>
              <a:ext cx="1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32" name="Rectangle 320"/>
            <p:cNvSpPr>
              <a:spLocks noChangeArrowheads="1"/>
            </p:cNvSpPr>
            <p:nvPr/>
          </p:nvSpPr>
          <p:spPr bwMode="auto">
            <a:xfrm>
              <a:off x="3188"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à</a:t>
              </a:r>
              <a:endParaRPr lang="en-GB" sz="2400">
                <a:latin typeface="Tahoma" charset="0"/>
              </a:endParaRPr>
            </a:p>
          </p:txBody>
        </p:sp>
        <p:sp>
          <p:nvSpPr>
            <p:cNvPr id="100433" name="Rectangle 321"/>
            <p:cNvSpPr>
              <a:spLocks noChangeArrowheads="1"/>
            </p:cNvSpPr>
            <p:nvPr/>
          </p:nvSpPr>
          <p:spPr bwMode="auto">
            <a:xfrm>
              <a:off x="3222"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34" name="Rectangle 322"/>
            <p:cNvSpPr>
              <a:spLocks noChangeArrowheads="1"/>
            </p:cNvSpPr>
            <p:nvPr/>
          </p:nvSpPr>
          <p:spPr bwMode="auto">
            <a:xfrm>
              <a:off x="3236" y="3169"/>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0435" name="Rectangle 323"/>
            <p:cNvSpPr>
              <a:spLocks noChangeArrowheads="1"/>
            </p:cNvSpPr>
            <p:nvPr/>
          </p:nvSpPr>
          <p:spPr bwMode="auto">
            <a:xfrm>
              <a:off x="3250"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100436" name="Rectangle 324"/>
            <p:cNvSpPr>
              <a:spLocks noChangeArrowheads="1"/>
            </p:cNvSpPr>
            <p:nvPr/>
          </p:nvSpPr>
          <p:spPr bwMode="auto">
            <a:xfrm>
              <a:off x="3284" y="3169"/>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37" name="Rectangle 325"/>
            <p:cNvSpPr>
              <a:spLocks noChangeArrowheads="1"/>
            </p:cNvSpPr>
            <p:nvPr/>
          </p:nvSpPr>
          <p:spPr bwMode="auto">
            <a:xfrm>
              <a:off x="3305" y="3169"/>
              <a:ext cx="1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38" name="Rectangle 326"/>
            <p:cNvSpPr>
              <a:spLocks noChangeArrowheads="1"/>
            </p:cNvSpPr>
            <p:nvPr/>
          </p:nvSpPr>
          <p:spPr bwMode="auto">
            <a:xfrm>
              <a:off x="3318"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39" name="Rectangle 327"/>
            <p:cNvSpPr>
              <a:spLocks noChangeArrowheads="1"/>
            </p:cNvSpPr>
            <p:nvPr/>
          </p:nvSpPr>
          <p:spPr bwMode="auto">
            <a:xfrm>
              <a:off x="3353" y="3169"/>
              <a:ext cx="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40" name="Rectangle 328"/>
            <p:cNvSpPr>
              <a:spLocks noChangeArrowheads="1"/>
            </p:cNvSpPr>
            <p:nvPr/>
          </p:nvSpPr>
          <p:spPr bwMode="auto">
            <a:xfrm>
              <a:off x="3373" y="3169"/>
              <a:ext cx="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41" name="Rectangle 329"/>
            <p:cNvSpPr>
              <a:spLocks noChangeArrowheads="1"/>
            </p:cNvSpPr>
            <p:nvPr/>
          </p:nvSpPr>
          <p:spPr bwMode="auto">
            <a:xfrm>
              <a:off x="3394"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42" name="Rectangle 330"/>
            <p:cNvSpPr>
              <a:spLocks noChangeArrowheads="1"/>
            </p:cNvSpPr>
            <p:nvPr/>
          </p:nvSpPr>
          <p:spPr bwMode="auto">
            <a:xfrm>
              <a:off x="2146" y="2140"/>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0443" name="Rectangle 331"/>
            <p:cNvSpPr>
              <a:spLocks noChangeArrowheads="1"/>
            </p:cNvSpPr>
            <p:nvPr/>
          </p:nvSpPr>
          <p:spPr bwMode="auto">
            <a:xfrm>
              <a:off x="2167"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0444" name="Rectangle 332"/>
            <p:cNvSpPr>
              <a:spLocks noChangeArrowheads="1"/>
            </p:cNvSpPr>
            <p:nvPr/>
          </p:nvSpPr>
          <p:spPr bwMode="auto">
            <a:xfrm>
              <a:off x="2201" y="2140"/>
              <a:ext cx="1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45" name="Rectangle 333"/>
            <p:cNvSpPr>
              <a:spLocks noChangeArrowheads="1"/>
            </p:cNvSpPr>
            <p:nvPr/>
          </p:nvSpPr>
          <p:spPr bwMode="auto">
            <a:xfrm>
              <a:off x="2215"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0446" name="Rectangle 334"/>
            <p:cNvSpPr>
              <a:spLocks noChangeArrowheads="1"/>
            </p:cNvSpPr>
            <p:nvPr/>
          </p:nvSpPr>
          <p:spPr bwMode="auto">
            <a:xfrm>
              <a:off x="2249" y="2140"/>
              <a:ext cx="13"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47" name="Rectangle 335"/>
            <p:cNvSpPr>
              <a:spLocks noChangeArrowheads="1"/>
            </p:cNvSpPr>
            <p:nvPr/>
          </p:nvSpPr>
          <p:spPr bwMode="auto">
            <a:xfrm>
              <a:off x="2269" y="2140"/>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0448" name="Rectangle 336"/>
            <p:cNvSpPr>
              <a:spLocks noChangeArrowheads="1"/>
            </p:cNvSpPr>
            <p:nvPr/>
          </p:nvSpPr>
          <p:spPr bwMode="auto">
            <a:xfrm>
              <a:off x="2283" y="2140"/>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49" name="Rectangle 337"/>
            <p:cNvSpPr>
              <a:spLocks noChangeArrowheads="1"/>
            </p:cNvSpPr>
            <p:nvPr/>
          </p:nvSpPr>
          <p:spPr bwMode="auto">
            <a:xfrm>
              <a:off x="2317"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50" name="Rectangle 338"/>
            <p:cNvSpPr>
              <a:spLocks noChangeArrowheads="1"/>
            </p:cNvSpPr>
            <p:nvPr/>
          </p:nvSpPr>
          <p:spPr bwMode="auto">
            <a:xfrm>
              <a:off x="2352" y="2140"/>
              <a:ext cx="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51" name="Rectangle 339"/>
            <p:cNvSpPr>
              <a:spLocks noChangeArrowheads="1"/>
            </p:cNvSpPr>
            <p:nvPr/>
          </p:nvSpPr>
          <p:spPr bwMode="auto">
            <a:xfrm>
              <a:off x="1659" y="2140"/>
              <a:ext cx="2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52" name="Rectangle 340"/>
            <p:cNvSpPr>
              <a:spLocks noChangeArrowheads="1"/>
            </p:cNvSpPr>
            <p:nvPr/>
          </p:nvSpPr>
          <p:spPr bwMode="auto">
            <a:xfrm>
              <a:off x="1700" y="2140"/>
              <a:ext cx="2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x</a:t>
              </a:r>
              <a:endParaRPr lang="en-GB" sz="2400">
                <a:latin typeface="Tahoma" charset="0"/>
              </a:endParaRPr>
            </a:p>
          </p:txBody>
        </p:sp>
        <p:sp>
          <p:nvSpPr>
            <p:cNvPr id="100453" name="Rectangle 341"/>
            <p:cNvSpPr>
              <a:spLocks noChangeArrowheads="1"/>
            </p:cNvSpPr>
            <p:nvPr/>
          </p:nvSpPr>
          <p:spPr bwMode="auto">
            <a:xfrm>
              <a:off x="1735" y="2140"/>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54" name="Rectangle 342"/>
            <p:cNvSpPr>
              <a:spLocks noChangeArrowheads="1"/>
            </p:cNvSpPr>
            <p:nvPr/>
          </p:nvSpPr>
          <p:spPr bwMode="auto">
            <a:xfrm>
              <a:off x="1748"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0455" name="Rectangle 343"/>
            <p:cNvSpPr>
              <a:spLocks noChangeArrowheads="1"/>
            </p:cNvSpPr>
            <p:nvPr/>
          </p:nvSpPr>
          <p:spPr bwMode="auto">
            <a:xfrm>
              <a:off x="1783" y="2140"/>
              <a:ext cx="1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56" name="Rectangle 344"/>
            <p:cNvSpPr>
              <a:spLocks noChangeArrowheads="1"/>
            </p:cNvSpPr>
            <p:nvPr/>
          </p:nvSpPr>
          <p:spPr bwMode="auto">
            <a:xfrm>
              <a:off x="1803" y="2140"/>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0457" name="Rectangle 345"/>
            <p:cNvSpPr>
              <a:spLocks noChangeArrowheads="1"/>
            </p:cNvSpPr>
            <p:nvPr/>
          </p:nvSpPr>
          <p:spPr bwMode="auto">
            <a:xfrm>
              <a:off x="1817"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58" name="Rectangle 346"/>
            <p:cNvSpPr>
              <a:spLocks noChangeArrowheads="1"/>
            </p:cNvSpPr>
            <p:nvPr/>
          </p:nvSpPr>
          <p:spPr bwMode="auto">
            <a:xfrm>
              <a:off x="1851" y="2140"/>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59" name="Rectangle 347"/>
            <p:cNvSpPr>
              <a:spLocks noChangeArrowheads="1"/>
            </p:cNvSpPr>
            <p:nvPr/>
          </p:nvSpPr>
          <p:spPr bwMode="auto">
            <a:xfrm>
              <a:off x="1886" y="2140"/>
              <a:ext cx="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0460" name="Rectangle 348"/>
            <p:cNvSpPr>
              <a:spLocks noChangeArrowheads="1"/>
            </p:cNvSpPr>
            <p:nvPr/>
          </p:nvSpPr>
          <p:spPr bwMode="auto">
            <a:xfrm>
              <a:off x="1529" y="2627"/>
              <a:ext cx="26"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0461" name="Rectangle 349"/>
            <p:cNvSpPr>
              <a:spLocks noChangeArrowheads="1"/>
            </p:cNvSpPr>
            <p:nvPr/>
          </p:nvSpPr>
          <p:spPr bwMode="auto">
            <a:xfrm>
              <a:off x="1563" y="2627"/>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62" name="Rectangle 350"/>
            <p:cNvSpPr>
              <a:spLocks noChangeArrowheads="1"/>
            </p:cNvSpPr>
            <p:nvPr/>
          </p:nvSpPr>
          <p:spPr bwMode="auto">
            <a:xfrm>
              <a:off x="1598" y="2627"/>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b</a:t>
              </a:r>
              <a:endParaRPr lang="en-GB" sz="2400">
                <a:latin typeface="Tahoma" charset="0"/>
              </a:endParaRPr>
            </a:p>
          </p:txBody>
        </p:sp>
        <p:sp>
          <p:nvSpPr>
            <p:cNvPr id="100463" name="Rectangle 351"/>
            <p:cNvSpPr>
              <a:spLocks noChangeArrowheads="1"/>
            </p:cNvSpPr>
            <p:nvPr/>
          </p:nvSpPr>
          <p:spPr bwMode="auto">
            <a:xfrm>
              <a:off x="1632" y="2627"/>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64" name="Rectangle 352"/>
            <p:cNvSpPr>
              <a:spLocks noChangeArrowheads="1"/>
            </p:cNvSpPr>
            <p:nvPr/>
          </p:nvSpPr>
          <p:spPr bwMode="auto">
            <a:xfrm>
              <a:off x="1666" y="2627"/>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65" name="Rectangle 353"/>
            <p:cNvSpPr>
              <a:spLocks noChangeArrowheads="1"/>
            </p:cNvSpPr>
            <p:nvPr/>
          </p:nvSpPr>
          <p:spPr bwMode="auto">
            <a:xfrm>
              <a:off x="1413" y="2696"/>
              <a:ext cx="3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G</a:t>
              </a:r>
              <a:endParaRPr lang="en-GB" sz="2400">
                <a:latin typeface="Tahoma" charset="0"/>
              </a:endParaRPr>
            </a:p>
          </p:txBody>
        </p:sp>
        <p:sp>
          <p:nvSpPr>
            <p:cNvPr id="100466" name="Rectangle 354"/>
            <p:cNvSpPr>
              <a:spLocks noChangeArrowheads="1"/>
            </p:cNvSpPr>
            <p:nvPr/>
          </p:nvSpPr>
          <p:spPr bwMode="auto">
            <a:xfrm>
              <a:off x="1461" y="2696"/>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0467" name="Rectangle 355"/>
            <p:cNvSpPr>
              <a:spLocks noChangeArrowheads="1"/>
            </p:cNvSpPr>
            <p:nvPr/>
          </p:nvSpPr>
          <p:spPr bwMode="auto">
            <a:xfrm>
              <a:off x="1495" y="2696"/>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0468" name="Rectangle 356"/>
            <p:cNvSpPr>
              <a:spLocks noChangeArrowheads="1"/>
            </p:cNvSpPr>
            <p:nvPr/>
          </p:nvSpPr>
          <p:spPr bwMode="auto">
            <a:xfrm>
              <a:off x="1509" y="2696"/>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69" name="Rectangle 357"/>
            <p:cNvSpPr>
              <a:spLocks noChangeArrowheads="1"/>
            </p:cNvSpPr>
            <p:nvPr/>
          </p:nvSpPr>
          <p:spPr bwMode="auto">
            <a:xfrm>
              <a:off x="1543" y="2696"/>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70" name="Rectangle 358"/>
            <p:cNvSpPr>
              <a:spLocks noChangeArrowheads="1"/>
            </p:cNvSpPr>
            <p:nvPr/>
          </p:nvSpPr>
          <p:spPr bwMode="auto">
            <a:xfrm>
              <a:off x="1577" y="2696"/>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71" name="Rectangle 359"/>
            <p:cNvSpPr>
              <a:spLocks noChangeArrowheads="1"/>
            </p:cNvSpPr>
            <p:nvPr/>
          </p:nvSpPr>
          <p:spPr bwMode="auto">
            <a:xfrm>
              <a:off x="1598" y="2696"/>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72" name="Rectangle 360"/>
            <p:cNvSpPr>
              <a:spLocks noChangeArrowheads="1"/>
            </p:cNvSpPr>
            <p:nvPr/>
          </p:nvSpPr>
          <p:spPr bwMode="auto">
            <a:xfrm>
              <a:off x="1632" y="2696"/>
              <a:ext cx="7"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100473" name="Rectangle 361"/>
            <p:cNvSpPr>
              <a:spLocks noChangeArrowheads="1"/>
            </p:cNvSpPr>
            <p:nvPr/>
          </p:nvSpPr>
          <p:spPr bwMode="auto">
            <a:xfrm>
              <a:off x="1639" y="2696"/>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0474" name="Rectangle 362"/>
            <p:cNvSpPr>
              <a:spLocks noChangeArrowheads="1"/>
            </p:cNvSpPr>
            <p:nvPr/>
          </p:nvSpPr>
          <p:spPr bwMode="auto">
            <a:xfrm>
              <a:off x="1673" y="2696"/>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0475" name="Rectangle 363"/>
            <p:cNvSpPr>
              <a:spLocks noChangeArrowheads="1"/>
            </p:cNvSpPr>
            <p:nvPr/>
          </p:nvSpPr>
          <p:spPr bwMode="auto">
            <a:xfrm>
              <a:off x="1707" y="2696"/>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76" name="Rectangle 364"/>
            <p:cNvSpPr>
              <a:spLocks noChangeArrowheads="1"/>
            </p:cNvSpPr>
            <p:nvPr/>
          </p:nvSpPr>
          <p:spPr bwMode="auto">
            <a:xfrm>
              <a:off x="1742" y="2696"/>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77" name="Rectangle 365"/>
            <p:cNvSpPr>
              <a:spLocks noChangeArrowheads="1"/>
            </p:cNvSpPr>
            <p:nvPr/>
          </p:nvSpPr>
          <p:spPr bwMode="auto">
            <a:xfrm>
              <a:off x="1776" y="2696"/>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78" name="Rectangle 366"/>
            <p:cNvSpPr>
              <a:spLocks noChangeArrowheads="1"/>
            </p:cNvSpPr>
            <p:nvPr/>
          </p:nvSpPr>
          <p:spPr bwMode="auto">
            <a:xfrm>
              <a:off x="1351" y="2765"/>
              <a:ext cx="2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B</a:t>
              </a:r>
              <a:endParaRPr lang="en-GB" sz="2400">
                <a:latin typeface="Tahoma" charset="0"/>
              </a:endParaRPr>
            </a:p>
          </p:txBody>
        </p:sp>
        <p:sp>
          <p:nvSpPr>
            <p:cNvPr id="100479" name="Rectangle 367"/>
            <p:cNvSpPr>
              <a:spLocks noChangeArrowheads="1"/>
            </p:cNvSpPr>
            <p:nvPr/>
          </p:nvSpPr>
          <p:spPr bwMode="auto">
            <a:xfrm>
              <a:off x="1392" y="2765"/>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0480" name="Rectangle 368"/>
            <p:cNvSpPr>
              <a:spLocks noChangeArrowheads="1"/>
            </p:cNvSpPr>
            <p:nvPr/>
          </p:nvSpPr>
          <p:spPr bwMode="auto">
            <a:xfrm>
              <a:off x="1406" y="2765"/>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0481" name="Rectangle 369"/>
            <p:cNvSpPr>
              <a:spLocks noChangeArrowheads="1"/>
            </p:cNvSpPr>
            <p:nvPr/>
          </p:nvSpPr>
          <p:spPr bwMode="auto">
            <a:xfrm>
              <a:off x="1419" y="2765"/>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0482" name="Rectangle 370"/>
            <p:cNvSpPr>
              <a:spLocks noChangeArrowheads="1"/>
            </p:cNvSpPr>
            <p:nvPr/>
          </p:nvSpPr>
          <p:spPr bwMode="auto">
            <a:xfrm>
              <a:off x="1454"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83" name="Rectangle 371"/>
            <p:cNvSpPr>
              <a:spLocks noChangeArrowheads="1"/>
            </p:cNvSpPr>
            <p:nvPr/>
          </p:nvSpPr>
          <p:spPr bwMode="auto">
            <a:xfrm>
              <a:off x="1488" y="2765"/>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100484" name="Rectangle 372"/>
            <p:cNvSpPr>
              <a:spLocks noChangeArrowheads="1"/>
            </p:cNvSpPr>
            <p:nvPr/>
          </p:nvSpPr>
          <p:spPr bwMode="auto">
            <a:xfrm>
              <a:off x="1522" y="2765"/>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g</a:t>
              </a:r>
              <a:endParaRPr lang="en-GB" sz="2400">
                <a:latin typeface="Tahoma" charset="0"/>
              </a:endParaRPr>
            </a:p>
          </p:txBody>
        </p:sp>
        <p:sp>
          <p:nvSpPr>
            <p:cNvPr id="100485" name="Rectangle 373"/>
            <p:cNvSpPr>
              <a:spLocks noChangeArrowheads="1"/>
            </p:cNvSpPr>
            <p:nvPr/>
          </p:nvSpPr>
          <p:spPr bwMode="auto">
            <a:xfrm>
              <a:off x="1557"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86" name="Rectangle 374"/>
            <p:cNvSpPr>
              <a:spLocks noChangeArrowheads="1"/>
            </p:cNvSpPr>
            <p:nvPr/>
          </p:nvSpPr>
          <p:spPr bwMode="auto">
            <a:xfrm>
              <a:off x="1591" y="2765"/>
              <a:ext cx="1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87" name="Rectangle 375"/>
            <p:cNvSpPr>
              <a:spLocks noChangeArrowheads="1"/>
            </p:cNvSpPr>
            <p:nvPr/>
          </p:nvSpPr>
          <p:spPr bwMode="auto">
            <a:xfrm>
              <a:off x="1611"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0488" name="Rectangle 376"/>
            <p:cNvSpPr>
              <a:spLocks noChangeArrowheads="1"/>
            </p:cNvSpPr>
            <p:nvPr/>
          </p:nvSpPr>
          <p:spPr bwMode="auto">
            <a:xfrm>
              <a:off x="1646"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0489" name="Rectangle 377"/>
            <p:cNvSpPr>
              <a:spLocks noChangeArrowheads="1"/>
            </p:cNvSpPr>
            <p:nvPr/>
          </p:nvSpPr>
          <p:spPr bwMode="auto">
            <a:xfrm>
              <a:off x="1680" y="2765"/>
              <a:ext cx="1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0490" name="Rectangle 378"/>
            <p:cNvSpPr>
              <a:spLocks noChangeArrowheads="1"/>
            </p:cNvSpPr>
            <p:nvPr/>
          </p:nvSpPr>
          <p:spPr bwMode="auto">
            <a:xfrm>
              <a:off x="1694" y="2765"/>
              <a:ext cx="2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0491" name="Rectangle 379"/>
            <p:cNvSpPr>
              <a:spLocks noChangeArrowheads="1"/>
            </p:cNvSpPr>
            <p:nvPr/>
          </p:nvSpPr>
          <p:spPr bwMode="auto">
            <a:xfrm>
              <a:off x="1728"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â</a:t>
              </a:r>
              <a:endParaRPr lang="en-GB" sz="2400">
                <a:latin typeface="Tahoma" charset="0"/>
              </a:endParaRPr>
            </a:p>
          </p:txBody>
        </p:sp>
        <p:sp>
          <p:nvSpPr>
            <p:cNvPr id="100492" name="Rectangle 380"/>
            <p:cNvSpPr>
              <a:spLocks noChangeArrowheads="1"/>
            </p:cNvSpPr>
            <p:nvPr/>
          </p:nvSpPr>
          <p:spPr bwMode="auto">
            <a:xfrm>
              <a:off x="1762" y="2765"/>
              <a:ext cx="2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b</a:t>
              </a:r>
              <a:endParaRPr lang="en-GB" sz="2400">
                <a:latin typeface="Tahoma" charset="0"/>
              </a:endParaRPr>
            </a:p>
          </p:txBody>
        </p:sp>
        <p:sp>
          <p:nvSpPr>
            <p:cNvPr id="100493" name="Rectangle 381"/>
            <p:cNvSpPr>
              <a:spLocks noChangeArrowheads="1"/>
            </p:cNvSpPr>
            <p:nvPr/>
          </p:nvSpPr>
          <p:spPr bwMode="auto">
            <a:xfrm>
              <a:off x="1796" y="2765"/>
              <a:ext cx="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0494" name="Rectangle 382"/>
            <p:cNvSpPr>
              <a:spLocks noChangeArrowheads="1"/>
            </p:cNvSpPr>
            <p:nvPr/>
          </p:nvSpPr>
          <p:spPr bwMode="auto">
            <a:xfrm>
              <a:off x="1810" y="2765"/>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grpSp>
          <p:nvGrpSpPr>
            <p:cNvPr id="100495" name="Group 383"/>
            <p:cNvGrpSpPr>
              <a:grpSpLocks/>
            </p:cNvGrpSpPr>
            <p:nvPr/>
          </p:nvGrpSpPr>
          <p:grpSpPr bwMode="auto">
            <a:xfrm>
              <a:off x="1872" y="2353"/>
              <a:ext cx="144" cy="175"/>
              <a:chOff x="1872" y="2353"/>
              <a:chExt cx="144" cy="175"/>
            </a:xfrm>
          </p:grpSpPr>
          <p:grpSp>
            <p:nvGrpSpPr>
              <p:cNvPr id="100506" name="Group 384"/>
              <p:cNvGrpSpPr>
                <a:grpSpLocks/>
              </p:cNvGrpSpPr>
              <p:nvPr/>
            </p:nvGrpSpPr>
            <p:grpSpPr bwMode="auto">
              <a:xfrm>
                <a:off x="1872" y="2490"/>
                <a:ext cx="120" cy="38"/>
                <a:chOff x="1872" y="2490"/>
                <a:chExt cx="120" cy="38"/>
              </a:xfrm>
            </p:grpSpPr>
            <p:sp>
              <p:nvSpPr>
                <p:cNvPr id="100510" name="Line 385"/>
                <p:cNvSpPr>
                  <a:spLocks noChangeShapeType="1"/>
                </p:cNvSpPr>
                <p:nvPr/>
              </p:nvSpPr>
              <p:spPr bwMode="auto">
                <a:xfrm>
                  <a:off x="1872" y="2525"/>
                  <a:ext cx="7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11" name="Arc 386"/>
                <p:cNvSpPr>
                  <a:spLocks/>
                </p:cNvSpPr>
                <p:nvPr/>
              </p:nvSpPr>
              <p:spPr bwMode="auto">
                <a:xfrm>
                  <a:off x="1954" y="2490"/>
                  <a:ext cx="38"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0507" name="Group 387"/>
              <p:cNvGrpSpPr>
                <a:grpSpLocks/>
              </p:cNvGrpSpPr>
              <p:nvPr/>
            </p:nvGrpSpPr>
            <p:grpSpPr bwMode="auto">
              <a:xfrm>
                <a:off x="1968" y="2353"/>
                <a:ext cx="48" cy="130"/>
                <a:chOff x="1968" y="2353"/>
                <a:chExt cx="48" cy="130"/>
              </a:xfrm>
            </p:grpSpPr>
            <p:sp>
              <p:nvSpPr>
                <p:cNvPr id="100508" name="Freeform 388"/>
                <p:cNvSpPr>
                  <a:spLocks/>
                </p:cNvSpPr>
                <p:nvPr/>
              </p:nvSpPr>
              <p:spPr bwMode="auto">
                <a:xfrm>
                  <a:off x="1968" y="2353"/>
                  <a:ext cx="48" cy="96"/>
                </a:xfrm>
                <a:custGeom>
                  <a:avLst/>
                  <a:gdLst>
                    <a:gd name="T0" fmla="*/ 20 w 48"/>
                    <a:gd name="T1" fmla="*/ 0 h 96"/>
                    <a:gd name="T2" fmla="*/ 48 w 48"/>
                    <a:gd name="T3" fmla="*/ 96 h 96"/>
                    <a:gd name="T4" fmla="*/ 20 w 48"/>
                    <a:gd name="T5" fmla="*/ 96 h 96"/>
                    <a:gd name="T6" fmla="*/ 0 w 48"/>
                    <a:gd name="T7" fmla="*/ 96 h 96"/>
                    <a:gd name="T8" fmla="*/ 20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0" y="0"/>
                      </a:moveTo>
                      <a:lnTo>
                        <a:pt x="48" y="96"/>
                      </a:lnTo>
                      <a:lnTo>
                        <a:pt x="20" y="96"/>
                      </a:lnTo>
                      <a:lnTo>
                        <a:pt x="0" y="9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09" name="Line 389"/>
                <p:cNvSpPr>
                  <a:spLocks noChangeShapeType="1"/>
                </p:cNvSpPr>
                <p:nvPr/>
              </p:nvSpPr>
              <p:spPr bwMode="auto">
                <a:xfrm flipV="1">
                  <a:off x="1988" y="2449"/>
                  <a:ext cx="1"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grpSp>
          <p:nvGrpSpPr>
            <p:cNvPr id="100496" name="Group 390"/>
            <p:cNvGrpSpPr>
              <a:grpSpLocks/>
            </p:cNvGrpSpPr>
            <p:nvPr/>
          </p:nvGrpSpPr>
          <p:grpSpPr bwMode="auto">
            <a:xfrm>
              <a:off x="1872" y="2730"/>
              <a:ext cx="137" cy="172"/>
              <a:chOff x="1872" y="2730"/>
              <a:chExt cx="137" cy="172"/>
            </a:xfrm>
          </p:grpSpPr>
          <p:grpSp>
            <p:nvGrpSpPr>
              <p:cNvPr id="100500" name="Group 391"/>
              <p:cNvGrpSpPr>
                <a:grpSpLocks/>
              </p:cNvGrpSpPr>
              <p:nvPr/>
            </p:nvGrpSpPr>
            <p:grpSpPr bwMode="auto">
              <a:xfrm>
                <a:off x="1872" y="2730"/>
                <a:ext cx="113" cy="42"/>
                <a:chOff x="1872" y="2730"/>
                <a:chExt cx="113" cy="42"/>
              </a:xfrm>
            </p:grpSpPr>
            <p:sp>
              <p:nvSpPr>
                <p:cNvPr id="100504" name="Line 392"/>
                <p:cNvSpPr>
                  <a:spLocks noChangeShapeType="1"/>
                </p:cNvSpPr>
                <p:nvPr/>
              </p:nvSpPr>
              <p:spPr bwMode="auto">
                <a:xfrm>
                  <a:off x="1872" y="2730"/>
                  <a:ext cx="7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0505" name="Arc 393"/>
                <p:cNvSpPr>
                  <a:spLocks/>
                </p:cNvSpPr>
                <p:nvPr/>
              </p:nvSpPr>
              <p:spPr bwMode="auto">
                <a:xfrm>
                  <a:off x="1947" y="2733"/>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0501" name="Group 394"/>
              <p:cNvGrpSpPr>
                <a:grpSpLocks/>
              </p:cNvGrpSpPr>
              <p:nvPr/>
            </p:nvGrpSpPr>
            <p:grpSpPr bwMode="auto">
              <a:xfrm>
                <a:off x="1961" y="2772"/>
                <a:ext cx="48" cy="130"/>
                <a:chOff x="1961" y="2772"/>
                <a:chExt cx="48" cy="130"/>
              </a:xfrm>
            </p:grpSpPr>
            <p:sp>
              <p:nvSpPr>
                <p:cNvPr id="100502" name="Freeform 395"/>
                <p:cNvSpPr>
                  <a:spLocks/>
                </p:cNvSpPr>
                <p:nvPr/>
              </p:nvSpPr>
              <p:spPr bwMode="auto">
                <a:xfrm>
                  <a:off x="1961" y="2806"/>
                  <a:ext cx="48" cy="96"/>
                </a:xfrm>
                <a:custGeom>
                  <a:avLst/>
                  <a:gdLst>
                    <a:gd name="T0" fmla="*/ 27 w 48"/>
                    <a:gd name="T1" fmla="*/ 96 h 96"/>
                    <a:gd name="T2" fmla="*/ 48 w 48"/>
                    <a:gd name="T3" fmla="*/ 0 h 96"/>
                    <a:gd name="T4" fmla="*/ 27 w 48"/>
                    <a:gd name="T5" fmla="*/ 0 h 96"/>
                    <a:gd name="T6" fmla="*/ 0 w 48"/>
                    <a:gd name="T7" fmla="*/ 0 h 96"/>
                    <a:gd name="T8" fmla="*/ 27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96"/>
                      </a:moveTo>
                      <a:lnTo>
                        <a:pt x="48" y="0"/>
                      </a:lnTo>
                      <a:lnTo>
                        <a:pt x="27" y="0"/>
                      </a:lnTo>
                      <a:lnTo>
                        <a:pt x="0" y="0"/>
                      </a:lnTo>
                      <a:lnTo>
                        <a:pt x="2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0503" name="Line 396"/>
                <p:cNvSpPr>
                  <a:spLocks noChangeShapeType="1"/>
                </p:cNvSpPr>
                <p:nvPr/>
              </p:nvSpPr>
              <p:spPr bwMode="auto">
                <a:xfrm>
                  <a:off x="1988" y="2772"/>
                  <a:ext cx="1" cy="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sp>
          <p:nvSpPr>
            <p:cNvPr id="100497" name="Rectangle 397"/>
            <p:cNvSpPr>
              <a:spLocks noChangeArrowheads="1"/>
            </p:cNvSpPr>
            <p:nvPr/>
          </p:nvSpPr>
          <p:spPr bwMode="auto">
            <a:xfrm>
              <a:off x="2400" y="3169"/>
              <a:ext cx="15"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100498" name="Rectangle 398"/>
            <p:cNvSpPr>
              <a:spLocks noChangeArrowheads="1"/>
            </p:cNvSpPr>
            <p:nvPr/>
          </p:nvSpPr>
          <p:spPr bwMode="auto">
            <a:xfrm>
              <a:off x="2420" y="3169"/>
              <a:ext cx="2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b</a:t>
              </a:r>
              <a:endParaRPr lang="en-GB" sz="2400">
                <a:latin typeface="Tahoma" charset="0"/>
              </a:endParaRPr>
            </a:p>
          </p:txBody>
        </p:sp>
        <p:sp>
          <p:nvSpPr>
            <p:cNvPr id="100499" name="Rectangle 399"/>
            <p:cNvSpPr>
              <a:spLocks noChangeArrowheads="1"/>
            </p:cNvSpPr>
            <p:nvPr/>
          </p:nvSpPr>
          <p:spPr bwMode="auto">
            <a:xfrm>
              <a:off x="2455" y="3169"/>
              <a:ext cx="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grpSp>
      <p:sp>
        <p:nvSpPr>
          <p:cNvPr id="100354" name="Text Box 400"/>
          <p:cNvSpPr txBox="1">
            <a:spLocks noChangeArrowheads="1"/>
          </p:cNvSpPr>
          <p:nvPr/>
        </p:nvSpPr>
        <p:spPr bwMode="auto">
          <a:xfrm>
            <a:off x="1882775" y="5276850"/>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correct</a:t>
            </a:r>
            <a:endParaRPr lang="en-GB">
              <a:latin typeface="Tahoma" charset="0"/>
            </a:endParaRPr>
          </a:p>
        </p:txBody>
      </p:sp>
      <p:sp>
        <p:nvSpPr>
          <p:cNvPr id="100355" name="Text Box 401"/>
          <p:cNvSpPr txBox="1">
            <a:spLocks noChangeArrowheads="1"/>
          </p:cNvSpPr>
          <p:nvPr/>
        </p:nvSpPr>
        <p:spPr bwMode="auto">
          <a:xfrm>
            <a:off x="3708400" y="5300663"/>
            <a:ext cx="181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compromise</a:t>
            </a:r>
            <a:endParaRPr lang="en-GB">
              <a:latin typeface="Tahoma" charset="0"/>
            </a:endParaRPr>
          </a:p>
        </p:txBody>
      </p:sp>
      <p:sp>
        <p:nvSpPr>
          <p:cNvPr id="100356" name="Text Box 402"/>
          <p:cNvSpPr txBox="1">
            <a:spLocks noChangeArrowheads="1"/>
          </p:cNvSpPr>
          <p:nvPr/>
        </p:nvSpPr>
        <p:spPr bwMode="auto">
          <a:xfrm>
            <a:off x="6156325" y="5300663"/>
            <a:ext cx="68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bad</a:t>
            </a:r>
            <a:endParaRPr lang="en-GB">
              <a:latin typeface="Tahoma" charset="0"/>
            </a:endParaRPr>
          </a:p>
        </p:txBody>
      </p:sp>
      <p:sp>
        <p:nvSpPr>
          <p:cNvPr id="100357" name="Text Box 403"/>
          <p:cNvSpPr txBox="1">
            <a:spLocks noChangeArrowheads="1"/>
          </p:cNvSpPr>
          <p:nvPr/>
        </p:nvSpPr>
        <p:spPr bwMode="auto">
          <a:xfrm>
            <a:off x="1476375" y="1628775"/>
            <a:ext cx="6477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out</a:t>
            </a:r>
          </a:p>
        </p:txBody>
      </p:sp>
      <p:sp>
        <p:nvSpPr>
          <p:cNvPr id="100358" name="Text Box 404"/>
          <p:cNvSpPr txBox="1">
            <a:spLocks noChangeArrowheads="1"/>
          </p:cNvSpPr>
          <p:nvPr/>
        </p:nvSpPr>
        <p:spPr bwMode="auto">
          <a:xfrm>
            <a:off x="2627313" y="1628775"/>
            <a:ext cx="6477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in</a:t>
            </a:r>
          </a:p>
        </p:txBody>
      </p:sp>
      <p:sp>
        <p:nvSpPr>
          <p:cNvPr id="100359" name="Rectangle 405"/>
          <p:cNvSpPr>
            <a:spLocks noChangeArrowheads="1"/>
          </p:cNvSpPr>
          <p:nvPr/>
        </p:nvSpPr>
        <p:spPr bwMode="auto">
          <a:xfrm>
            <a:off x="3059113" y="4724400"/>
            <a:ext cx="2881312" cy="217488"/>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100360" name="Text Box 407"/>
          <p:cNvSpPr txBox="1">
            <a:spLocks noChangeArrowheads="1"/>
          </p:cNvSpPr>
          <p:nvPr/>
        </p:nvSpPr>
        <p:spPr bwMode="auto">
          <a:xfrm>
            <a:off x="611188" y="3357563"/>
            <a:ext cx="1368425"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Tube</a:t>
            </a:r>
          </a:p>
          <a:p>
            <a:pPr algn="ctr"/>
            <a:r>
              <a:rPr lang="fr-CH" sz="1200"/>
              <a:t>Waveguide</a:t>
            </a:r>
          </a:p>
          <a:p>
            <a:pPr algn="ctr"/>
            <a:r>
              <a:rPr lang="fr-CH" sz="1200"/>
              <a:t>Cable Shield</a:t>
            </a:r>
          </a:p>
        </p:txBody>
      </p:sp>
      <p:sp>
        <p:nvSpPr>
          <p:cNvPr id="100361" name="Rectangle 408"/>
          <p:cNvSpPr>
            <a:spLocks noChangeArrowheads="1"/>
          </p:cNvSpPr>
          <p:nvPr/>
        </p:nvSpPr>
        <p:spPr bwMode="auto">
          <a:xfrm>
            <a:off x="1116013" y="2997200"/>
            <a:ext cx="431800" cy="360363"/>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21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Cable Penetrations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01"/>
          <p:cNvSpPr txBox="1">
            <a:spLocks noChangeArrowheads="1"/>
          </p:cNvSpPr>
          <p:nvPr/>
        </p:nvSpPr>
        <p:spPr bwMode="auto">
          <a:xfrm>
            <a:off x="1882775" y="5276850"/>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correct</a:t>
            </a:r>
            <a:endParaRPr lang="en-GB">
              <a:latin typeface="Tahoma" charset="0"/>
            </a:endParaRPr>
          </a:p>
        </p:txBody>
      </p:sp>
      <p:sp>
        <p:nvSpPr>
          <p:cNvPr id="102402" name="Text Box 202"/>
          <p:cNvSpPr txBox="1">
            <a:spLocks noChangeArrowheads="1"/>
          </p:cNvSpPr>
          <p:nvPr/>
        </p:nvSpPr>
        <p:spPr bwMode="auto">
          <a:xfrm>
            <a:off x="3708400" y="5300663"/>
            <a:ext cx="181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compromise</a:t>
            </a:r>
            <a:endParaRPr lang="en-GB">
              <a:latin typeface="Tahoma" charset="0"/>
            </a:endParaRPr>
          </a:p>
        </p:txBody>
      </p:sp>
      <p:sp>
        <p:nvSpPr>
          <p:cNvPr id="102403" name="Text Box 203"/>
          <p:cNvSpPr txBox="1">
            <a:spLocks noChangeArrowheads="1"/>
          </p:cNvSpPr>
          <p:nvPr/>
        </p:nvSpPr>
        <p:spPr bwMode="auto">
          <a:xfrm>
            <a:off x="6156325" y="5300663"/>
            <a:ext cx="68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a:latin typeface="Tahoma" charset="0"/>
              </a:rPr>
              <a:t>bad</a:t>
            </a:r>
            <a:endParaRPr lang="en-GB">
              <a:latin typeface="Tahoma" charset="0"/>
            </a:endParaRPr>
          </a:p>
        </p:txBody>
      </p:sp>
      <p:grpSp>
        <p:nvGrpSpPr>
          <p:cNvPr id="102404" name="Group 209"/>
          <p:cNvGrpSpPr>
            <a:grpSpLocks/>
          </p:cNvGrpSpPr>
          <p:nvPr/>
        </p:nvGrpSpPr>
        <p:grpSpPr bwMode="auto">
          <a:xfrm>
            <a:off x="1258888" y="2046288"/>
            <a:ext cx="5767387" cy="2535237"/>
            <a:chOff x="1351" y="3403"/>
            <a:chExt cx="2776" cy="1103"/>
          </a:xfrm>
        </p:grpSpPr>
        <p:sp>
          <p:nvSpPr>
            <p:cNvPr id="102411" name="Rectangle 210"/>
            <p:cNvSpPr>
              <a:spLocks noChangeArrowheads="1"/>
            </p:cNvSpPr>
            <p:nvPr/>
          </p:nvSpPr>
          <p:spPr bwMode="auto">
            <a:xfrm>
              <a:off x="2033" y="3406"/>
              <a:ext cx="62" cy="975"/>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2412" name="Line 211"/>
            <p:cNvSpPr>
              <a:spLocks noChangeShapeType="1"/>
            </p:cNvSpPr>
            <p:nvPr/>
          </p:nvSpPr>
          <p:spPr bwMode="auto">
            <a:xfrm>
              <a:off x="2030" y="3403"/>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3" name="Line 212"/>
            <p:cNvSpPr>
              <a:spLocks noChangeShapeType="1"/>
            </p:cNvSpPr>
            <p:nvPr/>
          </p:nvSpPr>
          <p:spPr bwMode="auto">
            <a:xfrm>
              <a:off x="2030" y="4377"/>
              <a:ext cx="6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4" name="Rectangle 213"/>
            <p:cNvSpPr>
              <a:spLocks noChangeArrowheads="1"/>
            </p:cNvSpPr>
            <p:nvPr/>
          </p:nvSpPr>
          <p:spPr bwMode="auto">
            <a:xfrm>
              <a:off x="1957" y="3852"/>
              <a:ext cx="138" cy="76"/>
            </a:xfrm>
            <a:prstGeom prst="rect">
              <a:avLst/>
            </a:prstGeom>
            <a:solidFill>
              <a:srgbClr val="FFFFFF"/>
            </a:solidFill>
            <a:ln w="11113">
              <a:solidFill>
                <a:srgbClr val="000000"/>
              </a:solidFill>
              <a:miter lim="800000"/>
              <a:headEnd/>
              <a:tailEnd/>
            </a:ln>
          </p:spPr>
          <p:txBody>
            <a:bodyPr/>
            <a:lstStyle/>
            <a:p>
              <a:endParaRPr lang="fr-CH"/>
            </a:p>
          </p:txBody>
        </p:sp>
        <p:sp>
          <p:nvSpPr>
            <p:cNvPr id="102415" name="Line 214"/>
            <p:cNvSpPr>
              <a:spLocks noChangeShapeType="1"/>
            </p:cNvSpPr>
            <p:nvPr/>
          </p:nvSpPr>
          <p:spPr bwMode="auto">
            <a:xfrm flipH="1">
              <a:off x="2009" y="3828"/>
              <a:ext cx="2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6" name="Line 215"/>
            <p:cNvSpPr>
              <a:spLocks noChangeShapeType="1"/>
            </p:cNvSpPr>
            <p:nvPr/>
          </p:nvSpPr>
          <p:spPr bwMode="auto">
            <a:xfrm flipH="1" flipV="1">
              <a:off x="2009" y="3931"/>
              <a:ext cx="21" cy="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7" name="Line 216"/>
            <p:cNvSpPr>
              <a:spLocks noChangeShapeType="1"/>
            </p:cNvSpPr>
            <p:nvPr/>
          </p:nvSpPr>
          <p:spPr bwMode="auto">
            <a:xfrm>
              <a:off x="2091" y="3890"/>
              <a:ext cx="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8" name="Line 217"/>
            <p:cNvSpPr>
              <a:spLocks noChangeShapeType="1"/>
            </p:cNvSpPr>
            <p:nvPr/>
          </p:nvSpPr>
          <p:spPr bwMode="auto">
            <a:xfrm flipH="1">
              <a:off x="1776" y="3890"/>
              <a:ext cx="17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19" name="Line 218"/>
            <p:cNvSpPr>
              <a:spLocks noChangeShapeType="1"/>
            </p:cNvSpPr>
            <p:nvPr/>
          </p:nvSpPr>
          <p:spPr bwMode="auto">
            <a:xfrm>
              <a:off x="1776" y="3849"/>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20" name="Arc 219"/>
            <p:cNvSpPr>
              <a:spLocks/>
            </p:cNvSpPr>
            <p:nvPr/>
          </p:nvSpPr>
          <p:spPr bwMode="auto">
            <a:xfrm>
              <a:off x="1903" y="3839"/>
              <a:ext cx="21" cy="21"/>
            </a:xfrm>
            <a:custGeom>
              <a:avLst/>
              <a:gdLst>
                <a:gd name="T0" fmla="*/ 0 w 21728"/>
                <a:gd name="T1" fmla="*/ 0 h 21728"/>
                <a:gd name="T2" fmla="*/ 0 w 21728"/>
                <a:gd name="T3" fmla="*/ 0 h 21728"/>
                <a:gd name="T4" fmla="*/ 0 w 21728"/>
                <a:gd name="T5" fmla="*/ 0 h 21728"/>
                <a:gd name="T6" fmla="*/ 0 60000 65536"/>
                <a:gd name="T7" fmla="*/ 0 60000 65536"/>
                <a:gd name="T8" fmla="*/ 0 60000 65536"/>
                <a:gd name="T9" fmla="*/ 0 w 21728"/>
                <a:gd name="T10" fmla="*/ 0 h 21728"/>
                <a:gd name="T11" fmla="*/ 21728 w 21728"/>
                <a:gd name="T12" fmla="*/ 21728 h 21728"/>
              </a:gdLst>
              <a:ahLst/>
              <a:cxnLst>
                <a:cxn ang="T6">
                  <a:pos x="T0" y="T1"/>
                </a:cxn>
                <a:cxn ang="T7">
                  <a:pos x="T2" y="T3"/>
                </a:cxn>
                <a:cxn ang="T8">
                  <a:pos x="T4" y="T5"/>
                </a:cxn>
              </a:cxnLst>
              <a:rect l="T9" t="T10" r="T11" b="T12"/>
              <a:pathLst>
                <a:path w="21728" h="21728" fill="none" extrusionOk="0">
                  <a:moveTo>
                    <a:pt x="21727" y="0"/>
                  </a:moveTo>
                  <a:cubicBezTo>
                    <a:pt x="21727" y="42"/>
                    <a:pt x="21728" y="85"/>
                    <a:pt x="21728" y="128"/>
                  </a:cubicBezTo>
                  <a:cubicBezTo>
                    <a:pt x="21728" y="12057"/>
                    <a:pt x="12057" y="21728"/>
                    <a:pt x="128" y="21728"/>
                  </a:cubicBezTo>
                  <a:cubicBezTo>
                    <a:pt x="85" y="21728"/>
                    <a:pt x="42" y="21727"/>
                    <a:pt x="0" y="21727"/>
                  </a:cubicBezTo>
                </a:path>
                <a:path w="21728" h="21728" stroke="0" extrusionOk="0">
                  <a:moveTo>
                    <a:pt x="21727" y="0"/>
                  </a:moveTo>
                  <a:cubicBezTo>
                    <a:pt x="21727" y="42"/>
                    <a:pt x="21728" y="85"/>
                    <a:pt x="21728" y="128"/>
                  </a:cubicBezTo>
                  <a:cubicBezTo>
                    <a:pt x="21728" y="12057"/>
                    <a:pt x="12057" y="21728"/>
                    <a:pt x="128" y="21728"/>
                  </a:cubicBezTo>
                  <a:cubicBezTo>
                    <a:pt x="85" y="21728"/>
                    <a:pt x="42" y="21727"/>
                    <a:pt x="0" y="21727"/>
                  </a:cubicBezTo>
                  <a:lnTo>
                    <a:pt x="128" y="128"/>
                  </a:lnTo>
                  <a:lnTo>
                    <a:pt x="2172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2421" name="Arc 220"/>
            <p:cNvSpPr>
              <a:spLocks/>
            </p:cNvSpPr>
            <p:nvPr/>
          </p:nvSpPr>
          <p:spPr bwMode="auto">
            <a:xfrm>
              <a:off x="1916" y="3818"/>
              <a:ext cx="21" cy="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73"/>
                  </a:moveTo>
                  <a:cubicBezTo>
                    <a:pt x="70" y="9630"/>
                    <a:pt x="9662" y="52"/>
                    <a:pt x="21505" y="0"/>
                  </a:cubicBezTo>
                </a:path>
                <a:path w="21600" h="21600" stroke="0" extrusionOk="0">
                  <a:moveTo>
                    <a:pt x="0" y="21473"/>
                  </a:moveTo>
                  <a:cubicBezTo>
                    <a:pt x="70" y="9630"/>
                    <a:pt x="9662" y="52"/>
                    <a:pt x="21505" y="0"/>
                  </a:cubicBezTo>
                  <a:lnTo>
                    <a:pt x="21600" y="21600"/>
                  </a:lnTo>
                  <a:lnTo>
                    <a:pt x="0" y="21473"/>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2422" name="Line 221"/>
            <p:cNvSpPr>
              <a:spLocks noChangeShapeType="1"/>
            </p:cNvSpPr>
            <p:nvPr/>
          </p:nvSpPr>
          <p:spPr bwMode="auto">
            <a:xfrm>
              <a:off x="1934" y="3815"/>
              <a:ext cx="4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23" name="Arc 222"/>
            <p:cNvSpPr>
              <a:spLocks/>
            </p:cNvSpPr>
            <p:nvPr/>
          </p:nvSpPr>
          <p:spPr bwMode="auto">
            <a:xfrm>
              <a:off x="1978" y="3797"/>
              <a:ext cx="21" cy="21"/>
            </a:xfrm>
            <a:custGeom>
              <a:avLst/>
              <a:gdLst>
                <a:gd name="T0" fmla="*/ 0 w 21696"/>
                <a:gd name="T1" fmla="*/ 0 h 21696"/>
                <a:gd name="T2" fmla="*/ 0 w 21696"/>
                <a:gd name="T3" fmla="*/ 0 h 21696"/>
                <a:gd name="T4" fmla="*/ 0 w 21696"/>
                <a:gd name="T5" fmla="*/ 0 h 21696"/>
                <a:gd name="T6" fmla="*/ 0 60000 65536"/>
                <a:gd name="T7" fmla="*/ 0 60000 65536"/>
                <a:gd name="T8" fmla="*/ 0 60000 65536"/>
                <a:gd name="T9" fmla="*/ 0 w 21696"/>
                <a:gd name="T10" fmla="*/ 0 h 21696"/>
                <a:gd name="T11" fmla="*/ 21696 w 21696"/>
                <a:gd name="T12" fmla="*/ 21696 h 21696"/>
              </a:gdLst>
              <a:ahLst/>
              <a:cxnLst>
                <a:cxn ang="T6">
                  <a:pos x="T0" y="T1"/>
                </a:cxn>
                <a:cxn ang="T7">
                  <a:pos x="T2" y="T3"/>
                </a:cxn>
                <a:cxn ang="T8">
                  <a:pos x="T4" y="T5"/>
                </a:cxn>
              </a:cxnLst>
              <a:rect l="T9" t="T10" r="T11" b="T12"/>
              <a:pathLst>
                <a:path w="21696" h="21696" fill="none" extrusionOk="0">
                  <a:moveTo>
                    <a:pt x="21695" y="0"/>
                  </a:moveTo>
                  <a:cubicBezTo>
                    <a:pt x="21695" y="32"/>
                    <a:pt x="21696" y="64"/>
                    <a:pt x="21696" y="96"/>
                  </a:cubicBezTo>
                  <a:cubicBezTo>
                    <a:pt x="21696" y="12025"/>
                    <a:pt x="12025" y="21696"/>
                    <a:pt x="96" y="21696"/>
                  </a:cubicBezTo>
                  <a:cubicBezTo>
                    <a:pt x="64" y="21696"/>
                    <a:pt x="32" y="21695"/>
                    <a:pt x="0" y="21695"/>
                  </a:cubicBezTo>
                </a:path>
                <a:path w="21696" h="21696" stroke="0" extrusionOk="0">
                  <a:moveTo>
                    <a:pt x="21695" y="0"/>
                  </a:moveTo>
                  <a:cubicBezTo>
                    <a:pt x="21695" y="32"/>
                    <a:pt x="21696" y="64"/>
                    <a:pt x="21696" y="96"/>
                  </a:cubicBezTo>
                  <a:cubicBezTo>
                    <a:pt x="21696" y="12025"/>
                    <a:pt x="12025" y="21696"/>
                    <a:pt x="96" y="21696"/>
                  </a:cubicBezTo>
                  <a:cubicBezTo>
                    <a:pt x="64" y="21696"/>
                    <a:pt x="32" y="21695"/>
                    <a:pt x="0" y="21695"/>
                  </a:cubicBezTo>
                  <a:lnTo>
                    <a:pt x="96" y="96"/>
                  </a:lnTo>
                  <a:lnTo>
                    <a:pt x="21695"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2424" name="Group 223"/>
            <p:cNvGrpSpPr>
              <a:grpSpLocks/>
            </p:cNvGrpSpPr>
            <p:nvPr/>
          </p:nvGrpSpPr>
          <p:grpSpPr bwMode="auto">
            <a:xfrm>
              <a:off x="1968" y="3677"/>
              <a:ext cx="48" cy="117"/>
              <a:chOff x="1968" y="3677"/>
              <a:chExt cx="48" cy="117"/>
            </a:xfrm>
          </p:grpSpPr>
          <p:sp>
            <p:nvSpPr>
              <p:cNvPr id="102561" name="Freeform 224"/>
              <p:cNvSpPr>
                <a:spLocks/>
              </p:cNvSpPr>
              <p:nvPr/>
            </p:nvSpPr>
            <p:spPr bwMode="auto">
              <a:xfrm>
                <a:off x="1968" y="3677"/>
                <a:ext cx="48" cy="96"/>
              </a:xfrm>
              <a:custGeom>
                <a:avLst/>
                <a:gdLst>
                  <a:gd name="T0" fmla="*/ 27 w 48"/>
                  <a:gd name="T1" fmla="*/ 0 h 96"/>
                  <a:gd name="T2" fmla="*/ 48 w 48"/>
                  <a:gd name="T3" fmla="*/ 96 h 96"/>
                  <a:gd name="T4" fmla="*/ 27 w 48"/>
                  <a:gd name="T5" fmla="*/ 96 h 96"/>
                  <a:gd name="T6" fmla="*/ 0 w 48"/>
                  <a:gd name="T7" fmla="*/ 96 h 96"/>
                  <a:gd name="T8" fmla="*/ 27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0"/>
                    </a:moveTo>
                    <a:lnTo>
                      <a:pt x="48" y="96"/>
                    </a:lnTo>
                    <a:lnTo>
                      <a:pt x="27" y="96"/>
                    </a:lnTo>
                    <a:lnTo>
                      <a:pt x="0" y="9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62" name="Line 225"/>
              <p:cNvSpPr>
                <a:spLocks noChangeShapeType="1"/>
              </p:cNvSpPr>
              <p:nvPr/>
            </p:nvSpPr>
            <p:spPr bwMode="auto">
              <a:xfrm flipV="1">
                <a:off x="1995" y="377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25" name="Line 226"/>
            <p:cNvSpPr>
              <a:spLocks noChangeShapeType="1"/>
            </p:cNvSpPr>
            <p:nvPr/>
          </p:nvSpPr>
          <p:spPr bwMode="auto">
            <a:xfrm>
              <a:off x="1776" y="3931"/>
              <a:ext cx="1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26" name="Arc 227"/>
            <p:cNvSpPr>
              <a:spLocks/>
            </p:cNvSpPr>
            <p:nvPr/>
          </p:nvSpPr>
          <p:spPr bwMode="auto">
            <a:xfrm>
              <a:off x="1903" y="3934"/>
              <a:ext cx="21" cy="21"/>
            </a:xfrm>
            <a:custGeom>
              <a:avLst/>
              <a:gdLst>
                <a:gd name="T0" fmla="*/ 0 w 21725"/>
                <a:gd name="T1" fmla="*/ 0 h 21600"/>
                <a:gd name="T2" fmla="*/ 0 w 21725"/>
                <a:gd name="T3" fmla="*/ 0 h 21600"/>
                <a:gd name="T4" fmla="*/ 0 w 21725"/>
                <a:gd name="T5" fmla="*/ 0 h 21600"/>
                <a:gd name="T6" fmla="*/ 0 60000 65536"/>
                <a:gd name="T7" fmla="*/ 0 60000 65536"/>
                <a:gd name="T8" fmla="*/ 0 60000 65536"/>
                <a:gd name="T9" fmla="*/ 0 w 21725"/>
                <a:gd name="T10" fmla="*/ 0 h 21600"/>
                <a:gd name="T11" fmla="*/ 21725 w 21725"/>
                <a:gd name="T12" fmla="*/ 21600 h 21600"/>
              </a:gdLst>
              <a:ahLst/>
              <a:cxnLst>
                <a:cxn ang="T6">
                  <a:pos x="T0" y="T1"/>
                </a:cxn>
                <a:cxn ang="T7">
                  <a:pos x="T2" y="T3"/>
                </a:cxn>
                <a:cxn ang="T8">
                  <a:pos x="T4" y="T5"/>
                </a:cxn>
              </a:cxnLst>
              <a:rect l="T9" t="T10" r="T11" b="T12"/>
              <a:pathLst>
                <a:path w="21725" h="21600" fill="none" extrusionOk="0">
                  <a:moveTo>
                    <a:pt x="0" y="0"/>
                  </a:moveTo>
                  <a:cubicBezTo>
                    <a:pt x="41" y="0"/>
                    <a:pt x="83" y="-1"/>
                    <a:pt x="125" y="0"/>
                  </a:cubicBezTo>
                  <a:cubicBezTo>
                    <a:pt x="12016" y="0"/>
                    <a:pt x="21671" y="9612"/>
                    <a:pt x="21724" y="21504"/>
                  </a:cubicBezTo>
                </a:path>
                <a:path w="21725" h="21600" stroke="0" extrusionOk="0">
                  <a:moveTo>
                    <a:pt x="0" y="0"/>
                  </a:moveTo>
                  <a:cubicBezTo>
                    <a:pt x="41" y="0"/>
                    <a:pt x="83" y="-1"/>
                    <a:pt x="125" y="0"/>
                  </a:cubicBezTo>
                  <a:cubicBezTo>
                    <a:pt x="12016" y="0"/>
                    <a:pt x="21671" y="9612"/>
                    <a:pt x="21724" y="21504"/>
                  </a:cubicBezTo>
                  <a:lnTo>
                    <a:pt x="125" y="21600"/>
                  </a:lnTo>
                  <a:lnTo>
                    <a:pt x="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2427" name="Arc 228"/>
            <p:cNvSpPr>
              <a:spLocks/>
            </p:cNvSpPr>
            <p:nvPr/>
          </p:nvSpPr>
          <p:spPr bwMode="auto">
            <a:xfrm>
              <a:off x="1916" y="3955"/>
              <a:ext cx="21" cy="21"/>
            </a:xfrm>
            <a:custGeom>
              <a:avLst/>
              <a:gdLst>
                <a:gd name="T0" fmla="*/ 0 w 21600"/>
                <a:gd name="T1" fmla="*/ 0 h 21695"/>
                <a:gd name="T2" fmla="*/ 0 w 21600"/>
                <a:gd name="T3" fmla="*/ 0 h 21695"/>
                <a:gd name="T4" fmla="*/ 0 w 21600"/>
                <a:gd name="T5" fmla="*/ 0 h 21695"/>
                <a:gd name="T6" fmla="*/ 0 60000 65536"/>
                <a:gd name="T7" fmla="*/ 0 60000 65536"/>
                <a:gd name="T8" fmla="*/ 0 60000 65536"/>
                <a:gd name="T9" fmla="*/ 0 w 21600"/>
                <a:gd name="T10" fmla="*/ 0 h 21695"/>
                <a:gd name="T11" fmla="*/ 21600 w 21600"/>
                <a:gd name="T12" fmla="*/ 21695 h 21695"/>
              </a:gdLst>
              <a:ahLst/>
              <a:cxnLst>
                <a:cxn ang="T6">
                  <a:pos x="T0" y="T1"/>
                </a:cxn>
                <a:cxn ang="T7">
                  <a:pos x="T2" y="T3"/>
                </a:cxn>
                <a:cxn ang="T8">
                  <a:pos x="T4" y="T5"/>
                </a:cxn>
              </a:cxnLst>
              <a:rect l="T9" t="T10" r="T11" b="T12"/>
              <a:pathLst>
                <a:path w="21600" h="21695" fill="none" extrusionOk="0">
                  <a:moveTo>
                    <a:pt x="21504" y="21694"/>
                  </a:moveTo>
                  <a:cubicBezTo>
                    <a:pt x="9612" y="21641"/>
                    <a:pt x="0" y="11986"/>
                    <a:pt x="0" y="95"/>
                  </a:cubicBezTo>
                  <a:cubicBezTo>
                    <a:pt x="-1" y="63"/>
                    <a:pt x="0" y="31"/>
                    <a:pt x="0" y="0"/>
                  </a:cubicBezTo>
                </a:path>
                <a:path w="21600" h="21695" stroke="0" extrusionOk="0">
                  <a:moveTo>
                    <a:pt x="21504" y="21694"/>
                  </a:moveTo>
                  <a:cubicBezTo>
                    <a:pt x="9612" y="21641"/>
                    <a:pt x="0" y="11986"/>
                    <a:pt x="0" y="95"/>
                  </a:cubicBezTo>
                  <a:cubicBezTo>
                    <a:pt x="-1" y="63"/>
                    <a:pt x="0" y="31"/>
                    <a:pt x="0" y="0"/>
                  </a:cubicBezTo>
                  <a:lnTo>
                    <a:pt x="21600" y="95"/>
                  </a:lnTo>
                  <a:lnTo>
                    <a:pt x="21504" y="2169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2428" name="Line 229"/>
            <p:cNvSpPr>
              <a:spLocks noChangeShapeType="1"/>
            </p:cNvSpPr>
            <p:nvPr/>
          </p:nvSpPr>
          <p:spPr bwMode="auto">
            <a:xfrm>
              <a:off x="1934" y="3966"/>
              <a:ext cx="4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29" name="Arc 230"/>
            <p:cNvSpPr>
              <a:spLocks/>
            </p:cNvSpPr>
            <p:nvPr/>
          </p:nvSpPr>
          <p:spPr bwMode="auto">
            <a:xfrm>
              <a:off x="1978" y="3969"/>
              <a:ext cx="21" cy="21"/>
            </a:xfrm>
            <a:custGeom>
              <a:avLst/>
              <a:gdLst>
                <a:gd name="T0" fmla="*/ 0 w 21694"/>
                <a:gd name="T1" fmla="*/ 0 h 21600"/>
                <a:gd name="T2" fmla="*/ 0 w 21694"/>
                <a:gd name="T3" fmla="*/ 0 h 21600"/>
                <a:gd name="T4" fmla="*/ 0 w 21694"/>
                <a:gd name="T5" fmla="*/ 0 h 21600"/>
                <a:gd name="T6" fmla="*/ 0 60000 65536"/>
                <a:gd name="T7" fmla="*/ 0 60000 65536"/>
                <a:gd name="T8" fmla="*/ 0 60000 65536"/>
                <a:gd name="T9" fmla="*/ 0 w 21694"/>
                <a:gd name="T10" fmla="*/ 0 h 21600"/>
                <a:gd name="T11" fmla="*/ 21694 w 21694"/>
                <a:gd name="T12" fmla="*/ 21600 h 21600"/>
              </a:gdLst>
              <a:ahLst/>
              <a:cxnLst>
                <a:cxn ang="T6">
                  <a:pos x="T0" y="T1"/>
                </a:cxn>
                <a:cxn ang="T7">
                  <a:pos x="T2" y="T3"/>
                </a:cxn>
                <a:cxn ang="T8">
                  <a:pos x="T4" y="T5"/>
                </a:cxn>
              </a:cxnLst>
              <a:rect l="T9" t="T10" r="T11" b="T12"/>
              <a:pathLst>
                <a:path w="21694" h="21600" fill="none" extrusionOk="0">
                  <a:moveTo>
                    <a:pt x="0" y="0"/>
                  </a:moveTo>
                  <a:cubicBezTo>
                    <a:pt x="31" y="0"/>
                    <a:pt x="62" y="-1"/>
                    <a:pt x="94" y="0"/>
                  </a:cubicBezTo>
                  <a:cubicBezTo>
                    <a:pt x="11973" y="0"/>
                    <a:pt x="21623" y="9592"/>
                    <a:pt x="21693" y="21472"/>
                  </a:cubicBezTo>
                </a:path>
                <a:path w="21694" h="21600" stroke="0" extrusionOk="0">
                  <a:moveTo>
                    <a:pt x="0" y="0"/>
                  </a:moveTo>
                  <a:cubicBezTo>
                    <a:pt x="31" y="0"/>
                    <a:pt x="62" y="-1"/>
                    <a:pt x="94" y="0"/>
                  </a:cubicBezTo>
                  <a:cubicBezTo>
                    <a:pt x="11973" y="0"/>
                    <a:pt x="21623" y="9592"/>
                    <a:pt x="21693" y="21472"/>
                  </a:cubicBezTo>
                  <a:lnTo>
                    <a:pt x="94" y="21600"/>
                  </a:lnTo>
                  <a:lnTo>
                    <a:pt x="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2430" name="Group 231"/>
            <p:cNvGrpSpPr>
              <a:grpSpLocks/>
            </p:cNvGrpSpPr>
            <p:nvPr/>
          </p:nvGrpSpPr>
          <p:grpSpPr bwMode="auto">
            <a:xfrm>
              <a:off x="1968" y="3986"/>
              <a:ext cx="48" cy="117"/>
              <a:chOff x="1968" y="3986"/>
              <a:chExt cx="48" cy="117"/>
            </a:xfrm>
          </p:grpSpPr>
          <p:sp>
            <p:nvSpPr>
              <p:cNvPr id="102559" name="Freeform 232"/>
              <p:cNvSpPr>
                <a:spLocks/>
              </p:cNvSpPr>
              <p:nvPr/>
            </p:nvSpPr>
            <p:spPr bwMode="auto">
              <a:xfrm>
                <a:off x="1968" y="4007"/>
                <a:ext cx="48" cy="96"/>
              </a:xfrm>
              <a:custGeom>
                <a:avLst/>
                <a:gdLst>
                  <a:gd name="T0" fmla="*/ 27 w 48"/>
                  <a:gd name="T1" fmla="*/ 96 h 96"/>
                  <a:gd name="T2" fmla="*/ 0 w 48"/>
                  <a:gd name="T3" fmla="*/ 0 h 96"/>
                  <a:gd name="T4" fmla="*/ 27 w 48"/>
                  <a:gd name="T5" fmla="*/ 0 h 96"/>
                  <a:gd name="T6" fmla="*/ 48 w 48"/>
                  <a:gd name="T7" fmla="*/ 0 h 96"/>
                  <a:gd name="T8" fmla="*/ 27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96"/>
                    </a:moveTo>
                    <a:lnTo>
                      <a:pt x="0" y="0"/>
                    </a:lnTo>
                    <a:lnTo>
                      <a:pt x="27" y="0"/>
                    </a:lnTo>
                    <a:lnTo>
                      <a:pt x="48" y="0"/>
                    </a:lnTo>
                    <a:lnTo>
                      <a:pt x="2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60" name="Line 233"/>
              <p:cNvSpPr>
                <a:spLocks noChangeShapeType="1"/>
              </p:cNvSpPr>
              <p:nvPr/>
            </p:nvSpPr>
            <p:spPr bwMode="auto">
              <a:xfrm>
                <a:off x="1995" y="398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2431" name="Group 234"/>
            <p:cNvGrpSpPr>
              <a:grpSpLocks/>
            </p:cNvGrpSpPr>
            <p:nvPr/>
          </p:nvGrpSpPr>
          <p:grpSpPr bwMode="auto">
            <a:xfrm>
              <a:off x="1742" y="3945"/>
              <a:ext cx="212" cy="137"/>
              <a:chOff x="1742" y="3945"/>
              <a:chExt cx="212" cy="137"/>
            </a:xfrm>
          </p:grpSpPr>
          <p:sp>
            <p:nvSpPr>
              <p:cNvPr id="102557" name="Freeform 235"/>
              <p:cNvSpPr>
                <a:spLocks/>
              </p:cNvSpPr>
              <p:nvPr/>
            </p:nvSpPr>
            <p:spPr bwMode="auto">
              <a:xfrm>
                <a:off x="1858" y="3945"/>
                <a:ext cx="96" cy="75"/>
              </a:xfrm>
              <a:custGeom>
                <a:avLst/>
                <a:gdLst>
                  <a:gd name="T0" fmla="*/ 96 w 96"/>
                  <a:gd name="T1" fmla="*/ 0 h 75"/>
                  <a:gd name="T2" fmla="*/ 28 w 96"/>
                  <a:gd name="T3" fmla="*/ 75 h 75"/>
                  <a:gd name="T4" fmla="*/ 14 w 96"/>
                  <a:gd name="T5" fmla="*/ 55 h 75"/>
                  <a:gd name="T6" fmla="*/ 0 w 96"/>
                  <a:gd name="T7" fmla="*/ 34 h 75"/>
                  <a:gd name="T8" fmla="*/ 96 w 96"/>
                  <a:gd name="T9" fmla="*/ 0 h 75"/>
                  <a:gd name="T10" fmla="*/ 0 60000 65536"/>
                  <a:gd name="T11" fmla="*/ 0 60000 65536"/>
                  <a:gd name="T12" fmla="*/ 0 60000 65536"/>
                  <a:gd name="T13" fmla="*/ 0 60000 65536"/>
                  <a:gd name="T14" fmla="*/ 0 60000 65536"/>
                  <a:gd name="T15" fmla="*/ 0 w 96"/>
                  <a:gd name="T16" fmla="*/ 0 h 75"/>
                  <a:gd name="T17" fmla="*/ 96 w 96"/>
                  <a:gd name="T18" fmla="*/ 75 h 75"/>
                </a:gdLst>
                <a:ahLst/>
                <a:cxnLst>
                  <a:cxn ang="T10">
                    <a:pos x="T0" y="T1"/>
                  </a:cxn>
                  <a:cxn ang="T11">
                    <a:pos x="T2" y="T3"/>
                  </a:cxn>
                  <a:cxn ang="T12">
                    <a:pos x="T4" y="T5"/>
                  </a:cxn>
                  <a:cxn ang="T13">
                    <a:pos x="T6" y="T7"/>
                  </a:cxn>
                  <a:cxn ang="T14">
                    <a:pos x="T8" y="T9"/>
                  </a:cxn>
                </a:cxnLst>
                <a:rect l="T15" t="T16" r="T17" b="T18"/>
                <a:pathLst>
                  <a:path w="96" h="75">
                    <a:moveTo>
                      <a:pt x="96" y="0"/>
                    </a:moveTo>
                    <a:lnTo>
                      <a:pt x="28" y="75"/>
                    </a:lnTo>
                    <a:lnTo>
                      <a:pt x="14" y="55"/>
                    </a:lnTo>
                    <a:lnTo>
                      <a:pt x="0" y="34"/>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58" name="Line 236"/>
              <p:cNvSpPr>
                <a:spLocks noChangeShapeType="1"/>
              </p:cNvSpPr>
              <p:nvPr/>
            </p:nvSpPr>
            <p:spPr bwMode="auto">
              <a:xfrm flipV="1">
                <a:off x="1742" y="4000"/>
                <a:ext cx="130" cy="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32" name="Rectangle 237"/>
            <p:cNvSpPr>
              <a:spLocks noChangeArrowheads="1"/>
            </p:cNvSpPr>
            <p:nvPr/>
          </p:nvSpPr>
          <p:spPr bwMode="auto">
            <a:xfrm>
              <a:off x="2910" y="3406"/>
              <a:ext cx="63" cy="392"/>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2433" name="Rectangle 238"/>
            <p:cNvSpPr>
              <a:spLocks noChangeArrowheads="1"/>
            </p:cNvSpPr>
            <p:nvPr/>
          </p:nvSpPr>
          <p:spPr bwMode="auto">
            <a:xfrm>
              <a:off x="2910" y="3989"/>
              <a:ext cx="63" cy="392"/>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2434" name="Line 239"/>
            <p:cNvSpPr>
              <a:spLocks noChangeShapeType="1"/>
            </p:cNvSpPr>
            <p:nvPr/>
          </p:nvSpPr>
          <p:spPr bwMode="auto">
            <a:xfrm>
              <a:off x="2770" y="3890"/>
              <a:ext cx="28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35" name="Rectangle 240"/>
            <p:cNvSpPr>
              <a:spLocks noChangeArrowheads="1"/>
            </p:cNvSpPr>
            <p:nvPr/>
          </p:nvSpPr>
          <p:spPr bwMode="auto">
            <a:xfrm>
              <a:off x="3061" y="3852"/>
              <a:ext cx="158" cy="76"/>
            </a:xfrm>
            <a:prstGeom prst="rect">
              <a:avLst/>
            </a:prstGeom>
            <a:solidFill>
              <a:srgbClr val="FFFFFF"/>
            </a:solidFill>
            <a:ln w="11113">
              <a:solidFill>
                <a:srgbClr val="000000"/>
              </a:solidFill>
              <a:miter lim="800000"/>
              <a:headEnd/>
              <a:tailEnd/>
            </a:ln>
          </p:spPr>
          <p:txBody>
            <a:bodyPr/>
            <a:lstStyle/>
            <a:p>
              <a:endParaRPr lang="fr-CH"/>
            </a:p>
          </p:txBody>
        </p:sp>
        <p:sp>
          <p:nvSpPr>
            <p:cNvPr id="102436" name="Line 241"/>
            <p:cNvSpPr>
              <a:spLocks noChangeShapeType="1"/>
            </p:cNvSpPr>
            <p:nvPr/>
          </p:nvSpPr>
          <p:spPr bwMode="auto">
            <a:xfrm>
              <a:off x="3215" y="3890"/>
              <a:ext cx="15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37" name="Line 242"/>
            <p:cNvSpPr>
              <a:spLocks noChangeShapeType="1"/>
            </p:cNvSpPr>
            <p:nvPr/>
          </p:nvSpPr>
          <p:spPr bwMode="auto">
            <a:xfrm>
              <a:off x="2790" y="3849"/>
              <a:ext cx="2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38" name="Line 243"/>
            <p:cNvSpPr>
              <a:spLocks noChangeShapeType="1"/>
            </p:cNvSpPr>
            <p:nvPr/>
          </p:nvSpPr>
          <p:spPr bwMode="auto">
            <a:xfrm flipV="1">
              <a:off x="3024" y="3828"/>
              <a:ext cx="34"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39" name="Line 244"/>
            <p:cNvSpPr>
              <a:spLocks noChangeShapeType="1"/>
            </p:cNvSpPr>
            <p:nvPr/>
          </p:nvSpPr>
          <p:spPr bwMode="auto">
            <a:xfrm>
              <a:off x="3058" y="3828"/>
              <a:ext cx="15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0" name="Line 245"/>
            <p:cNvSpPr>
              <a:spLocks noChangeShapeType="1"/>
            </p:cNvSpPr>
            <p:nvPr/>
          </p:nvSpPr>
          <p:spPr bwMode="auto">
            <a:xfrm>
              <a:off x="3215" y="3828"/>
              <a:ext cx="42"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2441" name="Group 246"/>
            <p:cNvGrpSpPr>
              <a:grpSpLocks/>
            </p:cNvGrpSpPr>
            <p:nvPr/>
          </p:nvGrpSpPr>
          <p:grpSpPr bwMode="auto">
            <a:xfrm>
              <a:off x="3257" y="3828"/>
              <a:ext cx="96" cy="48"/>
              <a:chOff x="3257" y="3828"/>
              <a:chExt cx="96" cy="48"/>
            </a:xfrm>
          </p:grpSpPr>
          <p:sp>
            <p:nvSpPr>
              <p:cNvPr id="102555" name="Freeform 247"/>
              <p:cNvSpPr>
                <a:spLocks/>
              </p:cNvSpPr>
              <p:nvPr/>
            </p:nvSpPr>
            <p:spPr bwMode="auto">
              <a:xfrm>
                <a:off x="3257" y="3828"/>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56" name="Line 248"/>
              <p:cNvSpPr>
                <a:spLocks noChangeShapeType="1"/>
              </p:cNvSpPr>
              <p:nvPr/>
            </p:nvSpPr>
            <p:spPr bwMode="auto">
              <a:xfrm flipH="1">
                <a:off x="3257" y="3849"/>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42" name="Line 249"/>
            <p:cNvSpPr>
              <a:spLocks noChangeShapeType="1"/>
            </p:cNvSpPr>
            <p:nvPr/>
          </p:nvSpPr>
          <p:spPr bwMode="auto">
            <a:xfrm>
              <a:off x="2790" y="3931"/>
              <a:ext cx="2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3" name="Line 250"/>
            <p:cNvSpPr>
              <a:spLocks noChangeShapeType="1"/>
            </p:cNvSpPr>
            <p:nvPr/>
          </p:nvSpPr>
          <p:spPr bwMode="auto">
            <a:xfrm>
              <a:off x="3024" y="3931"/>
              <a:ext cx="20" cy="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4" name="Line 251"/>
            <p:cNvSpPr>
              <a:spLocks noChangeShapeType="1"/>
            </p:cNvSpPr>
            <p:nvPr/>
          </p:nvSpPr>
          <p:spPr bwMode="auto">
            <a:xfrm>
              <a:off x="3140" y="3931"/>
              <a:ext cx="1" cy="2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5" name="Oval 252"/>
            <p:cNvSpPr>
              <a:spLocks noChangeArrowheads="1"/>
            </p:cNvSpPr>
            <p:nvPr/>
          </p:nvSpPr>
          <p:spPr bwMode="auto">
            <a:xfrm>
              <a:off x="2944" y="4168"/>
              <a:ext cx="42" cy="42"/>
            </a:xfrm>
            <a:prstGeom prst="ellipse">
              <a:avLst/>
            </a:prstGeom>
            <a:solidFill>
              <a:srgbClr val="FFFFFF"/>
            </a:solidFill>
            <a:ln w="11113">
              <a:solidFill>
                <a:srgbClr val="000000"/>
              </a:solidFill>
              <a:round/>
              <a:headEnd/>
              <a:tailEnd/>
            </a:ln>
          </p:spPr>
          <p:txBody>
            <a:bodyPr/>
            <a:lstStyle/>
            <a:p>
              <a:endParaRPr lang="fr-CH"/>
            </a:p>
          </p:txBody>
        </p:sp>
        <p:sp>
          <p:nvSpPr>
            <p:cNvPr id="102446" name="Line 253"/>
            <p:cNvSpPr>
              <a:spLocks noChangeShapeType="1"/>
            </p:cNvSpPr>
            <p:nvPr/>
          </p:nvSpPr>
          <p:spPr bwMode="auto">
            <a:xfrm>
              <a:off x="2982" y="4178"/>
              <a:ext cx="15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7" name="Line 254"/>
            <p:cNvSpPr>
              <a:spLocks noChangeShapeType="1"/>
            </p:cNvSpPr>
            <p:nvPr/>
          </p:nvSpPr>
          <p:spPr bwMode="auto">
            <a:xfrm>
              <a:off x="3044" y="396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48" name="Arc 255"/>
            <p:cNvSpPr>
              <a:spLocks/>
            </p:cNvSpPr>
            <p:nvPr/>
          </p:nvSpPr>
          <p:spPr bwMode="auto">
            <a:xfrm>
              <a:off x="3082" y="3969"/>
              <a:ext cx="21" cy="21"/>
            </a:xfrm>
            <a:custGeom>
              <a:avLst/>
              <a:gdLst>
                <a:gd name="T0" fmla="*/ 0 w 21725"/>
                <a:gd name="T1" fmla="*/ 0 h 21600"/>
                <a:gd name="T2" fmla="*/ 0 w 21725"/>
                <a:gd name="T3" fmla="*/ 0 h 21600"/>
                <a:gd name="T4" fmla="*/ 0 w 21725"/>
                <a:gd name="T5" fmla="*/ 0 h 21600"/>
                <a:gd name="T6" fmla="*/ 0 60000 65536"/>
                <a:gd name="T7" fmla="*/ 0 60000 65536"/>
                <a:gd name="T8" fmla="*/ 0 60000 65536"/>
                <a:gd name="T9" fmla="*/ 0 w 21725"/>
                <a:gd name="T10" fmla="*/ 0 h 21600"/>
                <a:gd name="T11" fmla="*/ 21725 w 21725"/>
                <a:gd name="T12" fmla="*/ 21600 h 21600"/>
              </a:gdLst>
              <a:ahLst/>
              <a:cxnLst>
                <a:cxn ang="T6">
                  <a:pos x="T0" y="T1"/>
                </a:cxn>
                <a:cxn ang="T7">
                  <a:pos x="T2" y="T3"/>
                </a:cxn>
                <a:cxn ang="T8">
                  <a:pos x="T4" y="T5"/>
                </a:cxn>
              </a:cxnLst>
              <a:rect l="T9" t="T10" r="T11" b="T12"/>
              <a:pathLst>
                <a:path w="21725" h="21600" fill="none" extrusionOk="0">
                  <a:moveTo>
                    <a:pt x="0" y="0"/>
                  </a:moveTo>
                  <a:cubicBezTo>
                    <a:pt x="41" y="0"/>
                    <a:pt x="83" y="-1"/>
                    <a:pt x="125" y="0"/>
                  </a:cubicBezTo>
                  <a:cubicBezTo>
                    <a:pt x="12004" y="0"/>
                    <a:pt x="21654" y="9592"/>
                    <a:pt x="21724" y="21472"/>
                  </a:cubicBezTo>
                </a:path>
                <a:path w="21725" h="21600" stroke="0" extrusionOk="0">
                  <a:moveTo>
                    <a:pt x="0" y="0"/>
                  </a:moveTo>
                  <a:cubicBezTo>
                    <a:pt x="41" y="0"/>
                    <a:pt x="83" y="-1"/>
                    <a:pt x="125" y="0"/>
                  </a:cubicBezTo>
                  <a:cubicBezTo>
                    <a:pt x="12004" y="0"/>
                    <a:pt x="21654" y="9592"/>
                    <a:pt x="21724" y="21472"/>
                  </a:cubicBezTo>
                  <a:lnTo>
                    <a:pt x="125" y="21600"/>
                  </a:lnTo>
                  <a:lnTo>
                    <a:pt x="0"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2449" name="Group 256"/>
            <p:cNvGrpSpPr>
              <a:grpSpLocks/>
            </p:cNvGrpSpPr>
            <p:nvPr/>
          </p:nvGrpSpPr>
          <p:grpSpPr bwMode="auto">
            <a:xfrm>
              <a:off x="3078" y="3986"/>
              <a:ext cx="48" cy="96"/>
              <a:chOff x="3078" y="3986"/>
              <a:chExt cx="48" cy="96"/>
            </a:xfrm>
          </p:grpSpPr>
          <p:sp>
            <p:nvSpPr>
              <p:cNvPr id="102553" name="Freeform 257"/>
              <p:cNvSpPr>
                <a:spLocks/>
              </p:cNvSpPr>
              <p:nvPr/>
            </p:nvSpPr>
            <p:spPr bwMode="auto">
              <a:xfrm>
                <a:off x="3078" y="3986"/>
                <a:ext cx="48" cy="96"/>
              </a:xfrm>
              <a:custGeom>
                <a:avLst/>
                <a:gdLst>
                  <a:gd name="T0" fmla="*/ 21 w 48"/>
                  <a:gd name="T1" fmla="*/ 96 h 96"/>
                  <a:gd name="T2" fmla="*/ 0 w 48"/>
                  <a:gd name="T3" fmla="*/ 0 h 96"/>
                  <a:gd name="T4" fmla="*/ 21 w 48"/>
                  <a:gd name="T5" fmla="*/ 0 h 96"/>
                  <a:gd name="T6" fmla="*/ 48 w 48"/>
                  <a:gd name="T7" fmla="*/ 0 h 96"/>
                  <a:gd name="T8" fmla="*/ 21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1" y="96"/>
                    </a:moveTo>
                    <a:lnTo>
                      <a:pt x="0" y="0"/>
                    </a:lnTo>
                    <a:lnTo>
                      <a:pt x="21" y="0"/>
                    </a:lnTo>
                    <a:lnTo>
                      <a:pt x="48" y="0"/>
                    </a:lnTo>
                    <a:lnTo>
                      <a:pt x="21"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54" name="Line 258"/>
              <p:cNvSpPr>
                <a:spLocks noChangeShapeType="1"/>
              </p:cNvSpPr>
              <p:nvPr/>
            </p:nvSpPr>
            <p:spPr bwMode="auto">
              <a:xfrm flipV="1">
                <a:off x="3099" y="398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50" name="Arc 259"/>
            <p:cNvSpPr>
              <a:spLocks/>
            </p:cNvSpPr>
            <p:nvPr/>
          </p:nvSpPr>
          <p:spPr bwMode="auto">
            <a:xfrm>
              <a:off x="3006" y="4103"/>
              <a:ext cx="38"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2451" name="Line 260"/>
            <p:cNvSpPr>
              <a:spLocks noChangeShapeType="1"/>
            </p:cNvSpPr>
            <p:nvPr/>
          </p:nvSpPr>
          <p:spPr bwMode="auto">
            <a:xfrm>
              <a:off x="3044" y="4144"/>
              <a:ext cx="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2452" name="Group 261"/>
            <p:cNvGrpSpPr>
              <a:grpSpLocks/>
            </p:cNvGrpSpPr>
            <p:nvPr/>
          </p:nvGrpSpPr>
          <p:grpSpPr bwMode="auto">
            <a:xfrm>
              <a:off x="2976" y="4007"/>
              <a:ext cx="48" cy="97"/>
              <a:chOff x="2976" y="4007"/>
              <a:chExt cx="48" cy="97"/>
            </a:xfrm>
          </p:grpSpPr>
          <p:sp>
            <p:nvSpPr>
              <p:cNvPr id="102551" name="Freeform 262"/>
              <p:cNvSpPr>
                <a:spLocks/>
              </p:cNvSpPr>
              <p:nvPr/>
            </p:nvSpPr>
            <p:spPr bwMode="auto">
              <a:xfrm>
                <a:off x="2976" y="4007"/>
                <a:ext cx="48" cy="96"/>
              </a:xfrm>
              <a:custGeom>
                <a:avLst/>
                <a:gdLst>
                  <a:gd name="T0" fmla="*/ 27 w 48"/>
                  <a:gd name="T1" fmla="*/ 0 h 96"/>
                  <a:gd name="T2" fmla="*/ 48 w 48"/>
                  <a:gd name="T3" fmla="*/ 96 h 96"/>
                  <a:gd name="T4" fmla="*/ 27 w 48"/>
                  <a:gd name="T5" fmla="*/ 96 h 96"/>
                  <a:gd name="T6" fmla="*/ 0 w 48"/>
                  <a:gd name="T7" fmla="*/ 96 h 96"/>
                  <a:gd name="T8" fmla="*/ 27 w 48"/>
                  <a:gd name="T9" fmla="*/ 0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0"/>
                    </a:moveTo>
                    <a:lnTo>
                      <a:pt x="48" y="96"/>
                    </a:lnTo>
                    <a:lnTo>
                      <a:pt x="27" y="96"/>
                    </a:lnTo>
                    <a:lnTo>
                      <a:pt x="0" y="9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52" name="Line 263"/>
              <p:cNvSpPr>
                <a:spLocks noChangeShapeType="1"/>
              </p:cNvSpPr>
              <p:nvPr/>
            </p:nvSpPr>
            <p:spPr bwMode="auto">
              <a:xfrm>
                <a:off x="3003" y="4103"/>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53" name="Line 264"/>
            <p:cNvSpPr>
              <a:spLocks noChangeShapeType="1"/>
            </p:cNvSpPr>
            <p:nvPr/>
          </p:nvSpPr>
          <p:spPr bwMode="auto">
            <a:xfrm flipH="1">
              <a:off x="3044" y="4219"/>
              <a:ext cx="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54" name="Arc 265"/>
            <p:cNvSpPr>
              <a:spLocks/>
            </p:cNvSpPr>
            <p:nvPr/>
          </p:nvSpPr>
          <p:spPr bwMode="auto">
            <a:xfrm>
              <a:off x="3006" y="4222"/>
              <a:ext cx="38" cy="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2455" name="Group 266"/>
            <p:cNvGrpSpPr>
              <a:grpSpLocks/>
            </p:cNvGrpSpPr>
            <p:nvPr/>
          </p:nvGrpSpPr>
          <p:grpSpPr bwMode="auto">
            <a:xfrm>
              <a:off x="2976" y="4261"/>
              <a:ext cx="48" cy="96"/>
              <a:chOff x="2976" y="4261"/>
              <a:chExt cx="48" cy="96"/>
            </a:xfrm>
          </p:grpSpPr>
          <p:sp>
            <p:nvSpPr>
              <p:cNvPr id="102549" name="Freeform 267"/>
              <p:cNvSpPr>
                <a:spLocks/>
              </p:cNvSpPr>
              <p:nvPr/>
            </p:nvSpPr>
            <p:spPr bwMode="auto">
              <a:xfrm>
                <a:off x="2976" y="4261"/>
                <a:ext cx="48" cy="96"/>
              </a:xfrm>
              <a:custGeom>
                <a:avLst/>
                <a:gdLst>
                  <a:gd name="T0" fmla="*/ 27 w 48"/>
                  <a:gd name="T1" fmla="*/ 96 h 96"/>
                  <a:gd name="T2" fmla="*/ 0 w 48"/>
                  <a:gd name="T3" fmla="*/ 0 h 96"/>
                  <a:gd name="T4" fmla="*/ 27 w 48"/>
                  <a:gd name="T5" fmla="*/ 0 h 96"/>
                  <a:gd name="T6" fmla="*/ 48 w 48"/>
                  <a:gd name="T7" fmla="*/ 0 h 96"/>
                  <a:gd name="T8" fmla="*/ 27 w 48"/>
                  <a:gd name="T9" fmla="*/ 96 h 96"/>
                  <a:gd name="T10" fmla="*/ 0 60000 65536"/>
                  <a:gd name="T11" fmla="*/ 0 60000 65536"/>
                  <a:gd name="T12" fmla="*/ 0 60000 65536"/>
                  <a:gd name="T13" fmla="*/ 0 60000 65536"/>
                  <a:gd name="T14" fmla="*/ 0 60000 65536"/>
                  <a:gd name="T15" fmla="*/ 0 w 48"/>
                  <a:gd name="T16" fmla="*/ 0 h 96"/>
                  <a:gd name="T17" fmla="*/ 48 w 48"/>
                  <a:gd name="T18" fmla="*/ 96 h 96"/>
                </a:gdLst>
                <a:ahLst/>
                <a:cxnLst>
                  <a:cxn ang="T10">
                    <a:pos x="T0" y="T1"/>
                  </a:cxn>
                  <a:cxn ang="T11">
                    <a:pos x="T2" y="T3"/>
                  </a:cxn>
                  <a:cxn ang="T12">
                    <a:pos x="T4" y="T5"/>
                  </a:cxn>
                  <a:cxn ang="T13">
                    <a:pos x="T6" y="T7"/>
                  </a:cxn>
                  <a:cxn ang="T14">
                    <a:pos x="T8" y="T9"/>
                  </a:cxn>
                </a:cxnLst>
                <a:rect l="T15" t="T16" r="T17" b="T18"/>
                <a:pathLst>
                  <a:path w="48" h="96">
                    <a:moveTo>
                      <a:pt x="27" y="96"/>
                    </a:moveTo>
                    <a:lnTo>
                      <a:pt x="0" y="0"/>
                    </a:lnTo>
                    <a:lnTo>
                      <a:pt x="27" y="0"/>
                    </a:lnTo>
                    <a:lnTo>
                      <a:pt x="48" y="0"/>
                    </a:lnTo>
                    <a:lnTo>
                      <a:pt x="2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50" name="Line 268"/>
              <p:cNvSpPr>
                <a:spLocks noChangeShapeType="1"/>
              </p:cNvSpPr>
              <p:nvPr/>
            </p:nvSpPr>
            <p:spPr bwMode="auto">
              <a:xfrm flipV="1">
                <a:off x="3003" y="4261"/>
                <a:ext cx="1"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56" name="Rectangle 269"/>
            <p:cNvSpPr>
              <a:spLocks noChangeArrowheads="1"/>
            </p:cNvSpPr>
            <p:nvPr/>
          </p:nvSpPr>
          <p:spPr bwMode="auto">
            <a:xfrm>
              <a:off x="3842" y="3406"/>
              <a:ext cx="63" cy="392"/>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2457" name="Rectangle 270"/>
            <p:cNvSpPr>
              <a:spLocks noChangeArrowheads="1"/>
            </p:cNvSpPr>
            <p:nvPr/>
          </p:nvSpPr>
          <p:spPr bwMode="auto">
            <a:xfrm>
              <a:off x="3842" y="3989"/>
              <a:ext cx="63" cy="392"/>
            </a:xfrm>
            <a:prstGeom prst="rect">
              <a:avLst/>
            </a:prstGeom>
            <a:blipFill dpi="0" rotWithShape="0">
              <a:blip/>
              <a:srcRect/>
              <a:tile tx="0" ty="0" sx="100000" sy="100000" flip="none" algn="tl"/>
            </a:blipFill>
            <a:ln w="11113">
              <a:solidFill>
                <a:srgbClr val="000000"/>
              </a:solidFill>
              <a:miter lim="800000"/>
              <a:headEnd/>
              <a:tailEnd/>
            </a:ln>
          </p:spPr>
          <p:txBody>
            <a:bodyPr/>
            <a:lstStyle/>
            <a:p>
              <a:endParaRPr lang="fr-CH"/>
            </a:p>
          </p:txBody>
        </p:sp>
        <p:sp>
          <p:nvSpPr>
            <p:cNvPr id="102458" name="Line 271"/>
            <p:cNvSpPr>
              <a:spLocks noChangeShapeType="1"/>
            </p:cNvSpPr>
            <p:nvPr/>
          </p:nvSpPr>
          <p:spPr bwMode="auto">
            <a:xfrm>
              <a:off x="3839" y="3403"/>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59" name="Line 272"/>
            <p:cNvSpPr>
              <a:spLocks noChangeShapeType="1"/>
            </p:cNvSpPr>
            <p:nvPr/>
          </p:nvSpPr>
          <p:spPr bwMode="auto">
            <a:xfrm>
              <a:off x="3839" y="3794"/>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60" name="Line 273"/>
            <p:cNvSpPr>
              <a:spLocks noChangeShapeType="1"/>
            </p:cNvSpPr>
            <p:nvPr/>
          </p:nvSpPr>
          <p:spPr bwMode="auto">
            <a:xfrm>
              <a:off x="3839" y="3986"/>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61" name="Line 274"/>
            <p:cNvSpPr>
              <a:spLocks noChangeShapeType="1"/>
            </p:cNvSpPr>
            <p:nvPr/>
          </p:nvSpPr>
          <p:spPr bwMode="auto">
            <a:xfrm>
              <a:off x="3839" y="4377"/>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462" name="Line 275"/>
            <p:cNvSpPr>
              <a:spLocks noChangeShapeType="1"/>
            </p:cNvSpPr>
            <p:nvPr/>
          </p:nvSpPr>
          <p:spPr bwMode="auto">
            <a:xfrm flipH="1">
              <a:off x="3586" y="3890"/>
              <a:ext cx="54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2463" name="Group 276"/>
            <p:cNvGrpSpPr>
              <a:grpSpLocks/>
            </p:cNvGrpSpPr>
            <p:nvPr/>
          </p:nvGrpSpPr>
          <p:grpSpPr bwMode="auto">
            <a:xfrm>
              <a:off x="3682" y="3828"/>
              <a:ext cx="390" cy="48"/>
              <a:chOff x="3682" y="3828"/>
              <a:chExt cx="390" cy="48"/>
            </a:xfrm>
          </p:grpSpPr>
          <p:sp>
            <p:nvSpPr>
              <p:cNvPr id="102547" name="Freeform 277"/>
              <p:cNvSpPr>
                <a:spLocks/>
              </p:cNvSpPr>
              <p:nvPr/>
            </p:nvSpPr>
            <p:spPr bwMode="auto">
              <a:xfrm>
                <a:off x="3976" y="3828"/>
                <a:ext cx="96" cy="48"/>
              </a:xfrm>
              <a:custGeom>
                <a:avLst/>
                <a:gdLst>
                  <a:gd name="T0" fmla="*/ 96 w 96"/>
                  <a:gd name="T1" fmla="*/ 21 h 48"/>
                  <a:gd name="T2" fmla="*/ 0 w 96"/>
                  <a:gd name="T3" fmla="*/ 48 h 48"/>
                  <a:gd name="T4" fmla="*/ 0 w 96"/>
                  <a:gd name="T5" fmla="*/ 21 h 48"/>
                  <a:gd name="T6" fmla="*/ 0 w 96"/>
                  <a:gd name="T7" fmla="*/ 0 h 48"/>
                  <a:gd name="T8" fmla="*/ 96 w 96"/>
                  <a:gd name="T9" fmla="*/ 21 h 48"/>
                  <a:gd name="T10" fmla="*/ 0 60000 65536"/>
                  <a:gd name="T11" fmla="*/ 0 60000 65536"/>
                  <a:gd name="T12" fmla="*/ 0 60000 65536"/>
                  <a:gd name="T13" fmla="*/ 0 60000 65536"/>
                  <a:gd name="T14" fmla="*/ 0 60000 65536"/>
                  <a:gd name="T15" fmla="*/ 0 w 96"/>
                  <a:gd name="T16" fmla="*/ 0 h 48"/>
                  <a:gd name="T17" fmla="*/ 96 w 96"/>
                  <a:gd name="T18" fmla="*/ 48 h 48"/>
                </a:gdLst>
                <a:ahLst/>
                <a:cxnLst>
                  <a:cxn ang="T10">
                    <a:pos x="T0" y="T1"/>
                  </a:cxn>
                  <a:cxn ang="T11">
                    <a:pos x="T2" y="T3"/>
                  </a:cxn>
                  <a:cxn ang="T12">
                    <a:pos x="T4" y="T5"/>
                  </a:cxn>
                  <a:cxn ang="T13">
                    <a:pos x="T6" y="T7"/>
                  </a:cxn>
                  <a:cxn ang="T14">
                    <a:pos x="T8" y="T9"/>
                  </a:cxn>
                </a:cxnLst>
                <a:rect l="T15" t="T16" r="T17" b="T18"/>
                <a:pathLst>
                  <a:path w="96" h="48">
                    <a:moveTo>
                      <a:pt x="96" y="21"/>
                    </a:moveTo>
                    <a:lnTo>
                      <a:pt x="0" y="48"/>
                    </a:lnTo>
                    <a:lnTo>
                      <a:pt x="0" y="21"/>
                    </a:lnTo>
                    <a:lnTo>
                      <a:pt x="0" y="0"/>
                    </a:lnTo>
                    <a:lnTo>
                      <a:pt x="9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2548" name="Line 278"/>
              <p:cNvSpPr>
                <a:spLocks noChangeShapeType="1"/>
              </p:cNvSpPr>
              <p:nvPr/>
            </p:nvSpPr>
            <p:spPr bwMode="auto">
              <a:xfrm>
                <a:off x="3682" y="3849"/>
                <a:ext cx="29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2464" name="Rectangle 279"/>
            <p:cNvSpPr>
              <a:spLocks noChangeArrowheads="1"/>
            </p:cNvSpPr>
            <p:nvPr/>
          </p:nvSpPr>
          <p:spPr bwMode="auto">
            <a:xfrm>
              <a:off x="2749" y="4453"/>
              <a:ext cx="3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2465" name="Rectangle 280"/>
            <p:cNvSpPr>
              <a:spLocks noChangeArrowheads="1"/>
            </p:cNvSpPr>
            <p:nvPr/>
          </p:nvSpPr>
          <p:spPr bwMode="auto">
            <a:xfrm>
              <a:off x="2790" y="4453"/>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466" name="Rectangle 281"/>
            <p:cNvSpPr>
              <a:spLocks noChangeArrowheads="1"/>
            </p:cNvSpPr>
            <p:nvPr/>
          </p:nvSpPr>
          <p:spPr bwMode="auto">
            <a:xfrm>
              <a:off x="2825" y="4453"/>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2467" name="Rectangle 282"/>
            <p:cNvSpPr>
              <a:spLocks noChangeArrowheads="1"/>
            </p:cNvSpPr>
            <p:nvPr/>
          </p:nvSpPr>
          <p:spPr bwMode="auto">
            <a:xfrm>
              <a:off x="2859" y="4453"/>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2468" name="Rectangle 283"/>
            <p:cNvSpPr>
              <a:spLocks noChangeArrowheads="1"/>
            </p:cNvSpPr>
            <p:nvPr/>
          </p:nvSpPr>
          <p:spPr bwMode="auto">
            <a:xfrm>
              <a:off x="2893" y="4453"/>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469" name="Rectangle 284"/>
            <p:cNvSpPr>
              <a:spLocks noChangeArrowheads="1"/>
            </p:cNvSpPr>
            <p:nvPr/>
          </p:nvSpPr>
          <p:spPr bwMode="auto">
            <a:xfrm>
              <a:off x="2928" y="4453"/>
              <a:ext cx="2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2470" name="Rectangle 285"/>
            <p:cNvSpPr>
              <a:spLocks noChangeArrowheads="1"/>
            </p:cNvSpPr>
            <p:nvPr/>
          </p:nvSpPr>
          <p:spPr bwMode="auto">
            <a:xfrm>
              <a:off x="2962" y="4453"/>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471" name="Rectangle 286"/>
            <p:cNvSpPr>
              <a:spLocks noChangeArrowheads="1"/>
            </p:cNvSpPr>
            <p:nvPr/>
          </p:nvSpPr>
          <p:spPr bwMode="auto">
            <a:xfrm>
              <a:off x="2976" y="4453"/>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472" name="Rectangle 287"/>
            <p:cNvSpPr>
              <a:spLocks noChangeArrowheads="1"/>
            </p:cNvSpPr>
            <p:nvPr/>
          </p:nvSpPr>
          <p:spPr bwMode="auto">
            <a:xfrm>
              <a:off x="3010" y="4453"/>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473" name="Rectangle 288"/>
            <p:cNvSpPr>
              <a:spLocks noChangeArrowheads="1"/>
            </p:cNvSpPr>
            <p:nvPr/>
          </p:nvSpPr>
          <p:spPr bwMode="auto">
            <a:xfrm>
              <a:off x="3044" y="4453"/>
              <a:ext cx="1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474" name="Rectangle 289"/>
            <p:cNvSpPr>
              <a:spLocks noChangeArrowheads="1"/>
            </p:cNvSpPr>
            <p:nvPr/>
          </p:nvSpPr>
          <p:spPr bwMode="auto">
            <a:xfrm>
              <a:off x="3065" y="4453"/>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475" name="Rectangle 290"/>
            <p:cNvSpPr>
              <a:spLocks noChangeArrowheads="1"/>
            </p:cNvSpPr>
            <p:nvPr/>
          </p:nvSpPr>
          <p:spPr bwMode="auto">
            <a:xfrm>
              <a:off x="3099" y="4453"/>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2476" name="Rectangle 291"/>
            <p:cNvSpPr>
              <a:spLocks noChangeArrowheads="1"/>
            </p:cNvSpPr>
            <p:nvPr/>
          </p:nvSpPr>
          <p:spPr bwMode="auto">
            <a:xfrm>
              <a:off x="3113" y="4453"/>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477" name="Rectangle 292"/>
            <p:cNvSpPr>
              <a:spLocks noChangeArrowheads="1"/>
            </p:cNvSpPr>
            <p:nvPr/>
          </p:nvSpPr>
          <p:spPr bwMode="auto">
            <a:xfrm>
              <a:off x="3126" y="4453"/>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478" name="Rectangle 293"/>
            <p:cNvSpPr>
              <a:spLocks noChangeArrowheads="1"/>
            </p:cNvSpPr>
            <p:nvPr/>
          </p:nvSpPr>
          <p:spPr bwMode="auto">
            <a:xfrm>
              <a:off x="3161" y="4453"/>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479" name="Rectangle 294"/>
            <p:cNvSpPr>
              <a:spLocks noChangeArrowheads="1"/>
            </p:cNvSpPr>
            <p:nvPr/>
          </p:nvSpPr>
          <p:spPr bwMode="auto">
            <a:xfrm>
              <a:off x="3195" y="4453"/>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2480" name="Rectangle 295"/>
            <p:cNvSpPr>
              <a:spLocks noChangeArrowheads="1"/>
            </p:cNvSpPr>
            <p:nvPr/>
          </p:nvSpPr>
          <p:spPr bwMode="auto">
            <a:xfrm>
              <a:off x="3209" y="4453"/>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2481" name="Rectangle 296"/>
            <p:cNvSpPr>
              <a:spLocks noChangeArrowheads="1"/>
            </p:cNvSpPr>
            <p:nvPr/>
          </p:nvSpPr>
          <p:spPr bwMode="auto">
            <a:xfrm>
              <a:off x="3243" y="4453"/>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482" name="Rectangle 297"/>
            <p:cNvSpPr>
              <a:spLocks noChangeArrowheads="1"/>
            </p:cNvSpPr>
            <p:nvPr/>
          </p:nvSpPr>
          <p:spPr bwMode="auto">
            <a:xfrm>
              <a:off x="2125" y="3410"/>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483" name="Rectangle 298"/>
            <p:cNvSpPr>
              <a:spLocks noChangeArrowheads="1"/>
            </p:cNvSpPr>
            <p:nvPr/>
          </p:nvSpPr>
          <p:spPr bwMode="auto">
            <a:xfrm>
              <a:off x="2146" y="3410"/>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2484" name="Rectangle 299"/>
            <p:cNvSpPr>
              <a:spLocks noChangeArrowheads="1"/>
            </p:cNvSpPr>
            <p:nvPr/>
          </p:nvSpPr>
          <p:spPr bwMode="auto">
            <a:xfrm>
              <a:off x="2180" y="3410"/>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485" name="Rectangle 300"/>
            <p:cNvSpPr>
              <a:spLocks noChangeArrowheads="1"/>
            </p:cNvSpPr>
            <p:nvPr/>
          </p:nvSpPr>
          <p:spPr bwMode="auto">
            <a:xfrm>
              <a:off x="2194" y="3410"/>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2486" name="Rectangle 301"/>
            <p:cNvSpPr>
              <a:spLocks noChangeArrowheads="1"/>
            </p:cNvSpPr>
            <p:nvPr/>
          </p:nvSpPr>
          <p:spPr bwMode="auto">
            <a:xfrm>
              <a:off x="2228" y="3410"/>
              <a:ext cx="1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487" name="Rectangle 302"/>
            <p:cNvSpPr>
              <a:spLocks noChangeArrowheads="1"/>
            </p:cNvSpPr>
            <p:nvPr/>
          </p:nvSpPr>
          <p:spPr bwMode="auto">
            <a:xfrm>
              <a:off x="2249" y="3410"/>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488" name="Rectangle 303"/>
            <p:cNvSpPr>
              <a:spLocks noChangeArrowheads="1"/>
            </p:cNvSpPr>
            <p:nvPr/>
          </p:nvSpPr>
          <p:spPr bwMode="auto">
            <a:xfrm>
              <a:off x="2263" y="3410"/>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489" name="Rectangle 304"/>
            <p:cNvSpPr>
              <a:spLocks noChangeArrowheads="1"/>
            </p:cNvSpPr>
            <p:nvPr/>
          </p:nvSpPr>
          <p:spPr bwMode="auto">
            <a:xfrm>
              <a:off x="2297" y="3410"/>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490" name="Rectangle 305"/>
            <p:cNvSpPr>
              <a:spLocks noChangeArrowheads="1"/>
            </p:cNvSpPr>
            <p:nvPr/>
          </p:nvSpPr>
          <p:spPr bwMode="auto">
            <a:xfrm>
              <a:off x="2331" y="3410"/>
              <a:ext cx="1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491" name="Rectangle 306"/>
            <p:cNvSpPr>
              <a:spLocks noChangeArrowheads="1"/>
            </p:cNvSpPr>
            <p:nvPr/>
          </p:nvSpPr>
          <p:spPr bwMode="auto">
            <a:xfrm>
              <a:off x="1742" y="3410"/>
              <a:ext cx="3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492" name="Rectangle 307"/>
            <p:cNvSpPr>
              <a:spLocks noChangeArrowheads="1"/>
            </p:cNvSpPr>
            <p:nvPr/>
          </p:nvSpPr>
          <p:spPr bwMode="auto">
            <a:xfrm>
              <a:off x="1783" y="3410"/>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x</a:t>
              </a:r>
              <a:endParaRPr lang="en-GB" sz="2400">
                <a:latin typeface="Tahoma" charset="0"/>
              </a:endParaRPr>
            </a:p>
          </p:txBody>
        </p:sp>
        <p:sp>
          <p:nvSpPr>
            <p:cNvPr id="102493" name="Rectangle 308"/>
            <p:cNvSpPr>
              <a:spLocks noChangeArrowheads="1"/>
            </p:cNvSpPr>
            <p:nvPr/>
          </p:nvSpPr>
          <p:spPr bwMode="auto">
            <a:xfrm>
              <a:off x="1810" y="3410"/>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494" name="Rectangle 309"/>
            <p:cNvSpPr>
              <a:spLocks noChangeArrowheads="1"/>
            </p:cNvSpPr>
            <p:nvPr/>
          </p:nvSpPr>
          <p:spPr bwMode="auto">
            <a:xfrm>
              <a:off x="1831" y="3410"/>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2495" name="Rectangle 310"/>
            <p:cNvSpPr>
              <a:spLocks noChangeArrowheads="1"/>
            </p:cNvSpPr>
            <p:nvPr/>
          </p:nvSpPr>
          <p:spPr bwMode="auto">
            <a:xfrm>
              <a:off x="1865" y="3410"/>
              <a:ext cx="1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496" name="Rectangle 311"/>
            <p:cNvSpPr>
              <a:spLocks noChangeArrowheads="1"/>
            </p:cNvSpPr>
            <p:nvPr/>
          </p:nvSpPr>
          <p:spPr bwMode="auto">
            <a:xfrm>
              <a:off x="1886" y="3410"/>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497" name="Rectangle 312"/>
            <p:cNvSpPr>
              <a:spLocks noChangeArrowheads="1"/>
            </p:cNvSpPr>
            <p:nvPr/>
          </p:nvSpPr>
          <p:spPr bwMode="auto">
            <a:xfrm>
              <a:off x="1899" y="3410"/>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498" name="Rectangle 313"/>
            <p:cNvSpPr>
              <a:spLocks noChangeArrowheads="1"/>
            </p:cNvSpPr>
            <p:nvPr/>
          </p:nvSpPr>
          <p:spPr bwMode="auto">
            <a:xfrm>
              <a:off x="1934" y="3410"/>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499" name="Rectangle 314"/>
            <p:cNvSpPr>
              <a:spLocks noChangeArrowheads="1"/>
            </p:cNvSpPr>
            <p:nvPr/>
          </p:nvSpPr>
          <p:spPr bwMode="auto">
            <a:xfrm>
              <a:off x="1968" y="3410"/>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500" name="Rectangle 315"/>
            <p:cNvSpPr>
              <a:spLocks noChangeArrowheads="1"/>
            </p:cNvSpPr>
            <p:nvPr/>
          </p:nvSpPr>
          <p:spPr bwMode="auto">
            <a:xfrm>
              <a:off x="1426" y="3814"/>
              <a:ext cx="3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2501" name="Rectangle 316"/>
            <p:cNvSpPr>
              <a:spLocks noChangeArrowheads="1"/>
            </p:cNvSpPr>
            <p:nvPr/>
          </p:nvSpPr>
          <p:spPr bwMode="auto">
            <a:xfrm>
              <a:off x="1474" y="3814"/>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502" name="Rectangle 317"/>
            <p:cNvSpPr>
              <a:spLocks noChangeArrowheads="1"/>
            </p:cNvSpPr>
            <p:nvPr/>
          </p:nvSpPr>
          <p:spPr bwMode="auto">
            <a:xfrm>
              <a:off x="1509" y="3814"/>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2503" name="Rectangle 318"/>
            <p:cNvSpPr>
              <a:spLocks noChangeArrowheads="1"/>
            </p:cNvSpPr>
            <p:nvPr/>
          </p:nvSpPr>
          <p:spPr bwMode="auto">
            <a:xfrm>
              <a:off x="1543" y="3814"/>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d</a:t>
              </a:r>
              <a:endParaRPr lang="en-GB" sz="2400">
                <a:latin typeface="Tahoma" charset="0"/>
              </a:endParaRPr>
            </a:p>
          </p:txBody>
        </p:sp>
        <p:sp>
          <p:nvSpPr>
            <p:cNvPr id="102504" name="Rectangle 319"/>
            <p:cNvSpPr>
              <a:spLocks noChangeArrowheads="1"/>
            </p:cNvSpPr>
            <p:nvPr/>
          </p:nvSpPr>
          <p:spPr bwMode="auto">
            <a:xfrm>
              <a:off x="1577" y="3814"/>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505" name="Rectangle 320"/>
            <p:cNvSpPr>
              <a:spLocks noChangeArrowheads="1"/>
            </p:cNvSpPr>
            <p:nvPr/>
          </p:nvSpPr>
          <p:spPr bwMode="auto">
            <a:xfrm>
              <a:off x="1611" y="3814"/>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2506" name="Rectangle 321"/>
            <p:cNvSpPr>
              <a:spLocks noChangeArrowheads="1"/>
            </p:cNvSpPr>
            <p:nvPr/>
          </p:nvSpPr>
          <p:spPr bwMode="auto">
            <a:xfrm>
              <a:off x="1639" y="3814"/>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507" name="Rectangle 322"/>
            <p:cNvSpPr>
              <a:spLocks noChangeArrowheads="1"/>
            </p:cNvSpPr>
            <p:nvPr/>
          </p:nvSpPr>
          <p:spPr bwMode="auto">
            <a:xfrm>
              <a:off x="1659" y="3814"/>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508" name="Rectangle 323"/>
            <p:cNvSpPr>
              <a:spLocks noChangeArrowheads="1"/>
            </p:cNvSpPr>
            <p:nvPr/>
          </p:nvSpPr>
          <p:spPr bwMode="auto">
            <a:xfrm>
              <a:off x="1694" y="3814"/>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509" name="Rectangle 324"/>
            <p:cNvSpPr>
              <a:spLocks noChangeArrowheads="1"/>
            </p:cNvSpPr>
            <p:nvPr/>
          </p:nvSpPr>
          <p:spPr bwMode="auto">
            <a:xfrm>
              <a:off x="1728" y="3814"/>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510" name="Rectangle 325"/>
            <p:cNvSpPr>
              <a:spLocks noChangeArrowheads="1"/>
            </p:cNvSpPr>
            <p:nvPr/>
          </p:nvSpPr>
          <p:spPr bwMode="auto">
            <a:xfrm>
              <a:off x="1748" y="3814"/>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2511" name="Rectangle 326"/>
            <p:cNvSpPr>
              <a:spLocks noChangeArrowheads="1"/>
            </p:cNvSpPr>
            <p:nvPr/>
          </p:nvSpPr>
          <p:spPr bwMode="auto">
            <a:xfrm>
              <a:off x="1522" y="3883"/>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512" name="Rectangle 327"/>
            <p:cNvSpPr>
              <a:spLocks noChangeArrowheads="1"/>
            </p:cNvSpPr>
            <p:nvPr/>
          </p:nvSpPr>
          <p:spPr bwMode="auto">
            <a:xfrm>
              <a:off x="1536" y="3883"/>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513" name="Rectangle 328"/>
            <p:cNvSpPr>
              <a:spLocks noChangeArrowheads="1"/>
            </p:cNvSpPr>
            <p:nvPr/>
          </p:nvSpPr>
          <p:spPr bwMode="auto">
            <a:xfrm>
              <a:off x="1570" y="3883"/>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514" name="Rectangle 329"/>
            <p:cNvSpPr>
              <a:spLocks noChangeArrowheads="1"/>
            </p:cNvSpPr>
            <p:nvPr/>
          </p:nvSpPr>
          <p:spPr bwMode="auto">
            <a:xfrm>
              <a:off x="1604" y="3883"/>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2515" name="Rectangle 330"/>
            <p:cNvSpPr>
              <a:spLocks noChangeArrowheads="1"/>
            </p:cNvSpPr>
            <p:nvPr/>
          </p:nvSpPr>
          <p:spPr bwMode="auto">
            <a:xfrm>
              <a:off x="1618" y="3883"/>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é</a:t>
              </a:r>
              <a:endParaRPr lang="en-GB" sz="2400">
                <a:latin typeface="Tahoma" charset="0"/>
              </a:endParaRPr>
            </a:p>
          </p:txBody>
        </p:sp>
        <p:sp>
          <p:nvSpPr>
            <p:cNvPr id="102516" name="Rectangle 331"/>
            <p:cNvSpPr>
              <a:spLocks noChangeArrowheads="1"/>
            </p:cNvSpPr>
            <p:nvPr/>
          </p:nvSpPr>
          <p:spPr bwMode="auto">
            <a:xfrm>
              <a:off x="1351" y="4068"/>
              <a:ext cx="3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P</a:t>
              </a:r>
              <a:endParaRPr lang="en-GB" sz="2400">
                <a:latin typeface="Tahoma" charset="0"/>
              </a:endParaRPr>
            </a:p>
          </p:txBody>
        </p:sp>
        <p:sp>
          <p:nvSpPr>
            <p:cNvPr id="102517" name="Rectangle 332"/>
            <p:cNvSpPr>
              <a:spLocks noChangeArrowheads="1"/>
            </p:cNvSpPr>
            <p:nvPr/>
          </p:nvSpPr>
          <p:spPr bwMode="auto">
            <a:xfrm>
              <a:off x="1392"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102518" name="Rectangle 333"/>
            <p:cNvSpPr>
              <a:spLocks noChangeArrowheads="1"/>
            </p:cNvSpPr>
            <p:nvPr/>
          </p:nvSpPr>
          <p:spPr bwMode="auto">
            <a:xfrm>
              <a:off x="1426" y="4068"/>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519" name="Rectangle 334"/>
            <p:cNvSpPr>
              <a:spLocks noChangeArrowheads="1"/>
            </p:cNvSpPr>
            <p:nvPr/>
          </p:nvSpPr>
          <p:spPr bwMode="auto">
            <a:xfrm>
              <a:off x="1447"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a:t>
              </a:r>
              <a:endParaRPr lang="en-GB" sz="2400">
                <a:latin typeface="Tahoma" charset="0"/>
              </a:endParaRPr>
            </a:p>
          </p:txBody>
        </p:sp>
        <p:sp>
          <p:nvSpPr>
            <p:cNvPr id="102520" name="Rectangle 335"/>
            <p:cNvSpPr>
              <a:spLocks noChangeArrowheads="1"/>
            </p:cNvSpPr>
            <p:nvPr/>
          </p:nvSpPr>
          <p:spPr bwMode="auto">
            <a:xfrm>
              <a:off x="1481" y="4068"/>
              <a:ext cx="2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521" name="Rectangle 336"/>
            <p:cNvSpPr>
              <a:spLocks noChangeArrowheads="1"/>
            </p:cNvSpPr>
            <p:nvPr/>
          </p:nvSpPr>
          <p:spPr bwMode="auto">
            <a:xfrm>
              <a:off x="1515"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522" name="Rectangle 337"/>
            <p:cNvSpPr>
              <a:spLocks noChangeArrowheads="1"/>
            </p:cNvSpPr>
            <p:nvPr/>
          </p:nvSpPr>
          <p:spPr bwMode="auto">
            <a:xfrm>
              <a:off x="1550" y="4068"/>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523" name="Rectangle 338"/>
            <p:cNvSpPr>
              <a:spLocks noChangeArrowheads="1"/>
            </p:cNvSpPr>
            <p:nvPr/>
          </p:nvSpPr>
          <p:spPr bwMode="auto">
            <a:xfrm>
              <a:off x="1570" y="4068"/>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524" name="Rectangle 339"/>
            <p:cNvSpPr>
              <a:spLocks noChangeArrowheads="1"/>
            </p:cNvSpPr>
            <p:nvPr/>
          </p:nvSpPr>
          <p:spPr bwMode="auto">
            <a:xfrm>
              <a:off x="1584"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525" name="Rectangle 340"/>
            <p:cNvSpPr>
              <a:spLocks noChangeArrowheads="1"/>
            </p:cNvSpPr>
            <p:nvPr/>
          </p:nvSpPr>
          <p:spPr bwMode="auto">
            <a:xfrm>
              <a:off x="1618" y="4068"/>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2526" name="Rectangle 341"/>
            <p:cNvSpPr>
              <a:spLocks noChangeArrowheads="1"/>
            </p:cNvSpPr>
            <p:nvPr/>
          </p:nvSpPr>
          <p:spPr bwMode="auto">
            <a:xfrm>
              <a:off x="1652" y="4068"/>
              <a:ext cx="2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s</a:t>
              </a:r>
              <a:endParaRPr lang="en-GB" sz="2400">
                <a:latin typeface="Tahoma" charset="0"/>
              </a:endParaRPr>
            </a:p>
          </p:txBody>
        </p:sp>
        <p:sp>
          <p:nvSpPr>
            <p:cNvPr id="102527" name="Rectangle 342"/>
            <p:cNvSpPr>
              <a:spLocks noChangeArrowheads="1"/>
            </p:cNvSpPr>
            <p:nvPr/>
          </p:nvSpPr>
          <p:spPr bwMode="auto">
            <a:xfrm>
              <a:off x="1687" y="4068"/>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528" name="Rectangle 343"/>
            <p:cNvSpPr>
              <a:spLocks noChangeArrowheads="1"/>
            </p:cNvSpPr>
            <p:nvPr/>
          </p:nvSpPr>
          <p:spPr bwMode="auto">
            <a:xfrm>
              <a:off x="1700"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529" name="Rectangle 344"/>
            <p:cNvSpPr>
              <a:spLocks noChangeArrowheads="1"/>
            </p:cNvSpPr>
            <p:nvPr/>
          </p:nvSpPr>
          <p:spPr bwMode="auto">
            <a:xfrm>
              <a:off x="1735" y="4068"/>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n</a:t>
              </a:r>
              <a:endParaRPr lang="en-GB" sz="2400">
                <a:latin typeface="Tahoma" charset="0"/>
              </a:endParaRPr>
            </a:p>
          </p:txBody>
        </p:sp>
        <p:sp>
          <p:nvSpPr>
            <p:cNvPr id="102530" name="Rectangle 345"/>
            <p:cNvSpPr>
              <a:spLocks noChangeArrowheads="1"/>
            </p:cNvSpPr>
            <p:nvPr/>
          </p:nvSpPr>
          <p:spPr bwMode="auto">
            <a:xfrm>
              <a:off x="1769" y="4068"/>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2531" name="Rectangle 346"/>
            <p:cNvSpPr>
              <a:spLocks noChangeArrowheads="1"/>
            </p:cNvSpPr>
            <p:nvPr/>
          </p:nvSpPr>
          <p:spPr bwMode="auto">
            <a:xfrm>
              <a:off x="1351" y="4137"/>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o</a:t>
              </a:r>
              <a:endParaRPr lang="en-GB" sz="2400">
                <a:latin typeface="Tahoma" charset="0"/>
              </a:endParaRPr>
            </a:p>
          </p:txBody>
        </p:sp>
        <p:sp>
          <p:nvSpPr>
            <p:cNvPr id="102532" name="Rectangle 347"/>
            <p:cNvSpPr>
              <a:spLocks noChangeArrowheads="1"/>
            </p:cNvSpPr>
            <p:nvPr/>
          </p:nvSpPr>
          <p:spPr bwMode="auto">
            <a:xfrm>
              <a:off x="1385" y="4137"/>
              <a:ext cx="2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u</a:t>
              </a:r>
              <a:endParaRPr lang="en-GB" sz="2400">
                <a:latin typeface="Tahoma" charset="0"/>
              </a:endParaRPr>
            </a:p>
          </p:txBody>
        </p:sp>
        <p:sp>
          <p:nvSpPr>
            <p:cNvPr id="102533" name="Rectangle 348"/>
            <p:cNvSpPr>
              <a:spLocks noChangeArrowheads="1"/>
            </p:cNvSpPr>
            <p:nvPr/>
          </p:nvSpPr>
          <p:spPr bwMode="auto">
            <a:xfrm>
              <a:off x="1419" y="4137"/>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 </a:t>
              </a:r>
              <a:endParaRPr lang="en-GB" sz="2400">
                <a:latin typeface="Tahoma" charset="0"/>
              </a:endParaRPr>
            </a:p>
          </p:txBody>
        </p:sp>
        <p:sp>
          <p:nvSpPr>
            <p:cNvPr id="102534" name="Rectangle 349"/>
            <p:cNvSpPr>
              <a:spLocks noChangeArrowheads="1"/>
            </p:cNvSpPr>
            <p:nvPr/>
          </p:nvSpPr>
          <p:spPr bwMode="auto">
            <a:xfrm>
              <a:off x="1440" y="4137"/>
              <a:ext cx="1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f</a:t>
              </a:r>
              <a:endParaRPr lang="en-GB" sz="2400">
                <a:latin typeface="Tahoma" charset="0"/>
              </a:endParaRPr>
            </a:p>
          </p:txBody>
        </p:sp>
        <p:sp>
          <p:nvSpPr>
            <p:cNvPr id="102535" name="Rectangle 350"/>
            <p:cNvSpPr>
              <a:spLocks noChangeArrowheads="1"/>
            </p:cNvSpPr>
            <p:nvPr/>
          </p:nvSpPr>
          <p:spPr bwMode="auto">
            <a:xfrm>
              <a:off x="1454" y="4137"/>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i</a:t>
              </a:r>
              <a:endParaRPr lang="en-GB" sz="2400">
                <a:latin typeface="Tahoma" charset="0"/>
              </a:endParaRPr>
            </a:p>
          </p:txBody>
        </p:sp>
        <p:sp>
          <p:nvSpPr>
            <p:cNvPr id="102536" name="Rectangle 351"/>
            <p:cNvSpPr>
              <a:spLocks noChangeArrowheads="1"/>
            </p:cNvSpPr>
            <p:nvPr/>
          </p:nvSpPr>
          <p:spPr bwMode="auto">
            <a:xfrm>
              <a:off x="1467" y="4137"/>
              <a:ext cx="1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l</a:t>
              </a:r>
              <a:endParaRPr lang="en-GB" sz="2400">
                <a:latin typeface="Tahoma" charset="0"/>
              </a:endParaRPr>
            </a:p>
          </p:txBody>
        </p:sp>
        <p:sp>
          <p:nvSpPr>
            <p:cNvPr id="102537" name="Rectangle 352"/>
            <p:cNvSpPr>
              <a:spLocks noChangeArrowheads="1"/>
            </p:cNvSpPr>
            <p:nvPr/>
          </p:nvSpPr>
          <p:spPr bwMode="auto">
            <a:xfrm>
              <a:off x="1481" y="4137"/>
              <a:ext cx="14"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t</a:t>
              </a:r>
              <a:endParaRPr lang="en-GB" sz="2400">
                <a:latin typeface="Tahoma" charset="0"/>
              </a:endParaRPr>
            </a:p>
          </p:txBody>
        </p:sp>
        <p:sp>
          <p:nvSpPr>
            <p:cNvPr id="102538" name="Rectangle 353"/>
            <p:cNvSpPr>
              <a:spLocks noChangeArrowheads="1"/>
            </p:cNvSpPr>
            <p:nvPr/>
          </p:nvSpPr>
          <p:spPr bwMode="auto">
            <a:xfrm>
              <a:off x="1502" y="4137"/>
              <a:ext cx="1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r</a:t>
              </a:r>
              <a:endParaRPr lang="en-GB" sz="2400">
                <a:latin typeface="Tahoma" charset="0"/>
              </a:endParaRPr>
            </a:p>
          </p:txBody>
        </p:sp>
        <p:sp>
          <p:nvSpPr>
            <p:cNvPr id="102539" name="Rectangle 354"/>
            <p:cNvSpPr>
              <a:spLocks noChangeArrowheads="1"/>
            </p:cNvSpPr>
            <p:nvPr/>
          </p:nvSpPr>
          <p:spPr bwMode="auto">
            <a:xfrm>
              <a:off x="1522" y="4137"/>
              <a:ext cx="28"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e</a:t>
              </a:r>
              <a:endParaRPr lang="en-GB" sz="2400">
                <a:latin typeface="Tahoma" charset="0"/>
              </a:endParaRPr>
            </a:p>
          </p:txBody>
        </p:sp>
        <p:sp>
          <p:nvSpPr>
            <p:cNvPr id="102540" name="Line 355"/>
            <p:cNvSpPr>
              <a:spLocks noChangeShapeType="1"/>
            </p:cNvSpPr>
            <p:nvPr/>
          </p:nvSpPr>
          <p:spPr bwMode="auto">
            <a:xfrm>
              <a:off x="2907" y="4377"/>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541" name="Line 356"/>
            <p:cNvSpPr>
              <a:spLocks noChangeShapeType="1"/>
            </p:cNvSpPr>
            <p:nvPr/>
          </p:nvSpPr>
          <p:spPr bwMode="auto">
            <a:xfrm>
              <a:off x="2907" y="3403"/>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542" name="Line 357"/>
            <p:cNvSpPr>
              <a:spLocks noChangeShapeType="1"/>
            </p:cNvSpPr>
            <p:nvPr/>
          </p:nvSpPr>
          <p:spPr bwMode="auto">
            <a:xfrm>
              <a:off x="2907" y="3794"/>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543" name="Line 358"/>
            <p:cNvSpPr>
              <a:spLocks noChangeShapeType="1"/>
            </p:cNvSpPr>
            <p:nvPr/>
          </p:nvSpPr>
          <p:spPr bwMode="auto">
            <a:xfrm>
              <a:off x="2907" y="3986"/>
              <a:ext cx="55"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2544" name="Rectangle 359"/>
            <p:cNvSpPr>
              <a:spLocks noChangeArrowheads="1"/>
            </p:cNvSpPr>
            <p:nvPr/>
          </p:nvSpPr>
          <p:spPr bwMode="auto">
            <a:xfrm>
              <a:off x="2653" y="4446"/>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sp>
          <p:nvSpPr>
            <p:cNvPr id="102545" name="Rectangle 360"/>
            <p:cNvSpPr>
              <a:spLocks noChangeArrowheads="1"/>
            </p:cNvSpPr>
            <p:nvPr/>
          </p:nvSpPr>
          <p:spPr bwMode="auto">
            <a:xfrm>
              <a:off x="2674" y="4446"/>
              <a:ext cx="23"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c</a:t>
              </a:r>
              <a:endParaRPr lang="en-GB" sz="2400">
                <a:latin typeface="Tahoma" charset="0"/>
              </a:endParaRPr>
            </a:p>
          </p:txBody>
        </p:sp>
        <p:sp>
          <p:nvSpPr>
            <p:cNvPr id="102546" name="Rectangle 361"/>
            <p:cNvSpPr>
              <a:spLocks noChangeArrowheads="1"/>
            </p:cNvSpPr>
            <p:nvPr/>
          </p:nvSpPr>
          <p:spPr bwMode="auto">
            <a:xfrm>
              <a:off x="2708" y="4446"/>
              <a:ext cx="15"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800">
                  <a:solidFill>
                    <a:srgbClr val="000000"/>
                  </a:solidFill>
                </a:rPr>
                <a:t>)</a:t>
              </a:r>
              <a:endParaRPr lang="en-GB" sz="2400">
                <a:latin typeface="Tahoma" charset="0"/>
              </a:endParaRPr>
            </a:p>
          </p:txBody>
        </p:sp>
      </p:grpSp>
      <p:sp>
        <p:nvSpPr>
          <p:cNvPr id="102405" name="Text Box 362"/>
          <p:cNvSpPr txBox="1">
            <a:spLocks noChangeArrowheads="1"/>
          </p:cNvSpPr>
          <p:nvPr/>
        </p:nvSpPr>
        <p:spPr bwMode="auto">
          <a:xfrm>
            <a:off x="1952625" y="1958975"/>
            <a:ext cx="6477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out</a:t>
            </a:r>
          </a:p>
        </p:txBody>
      </p:sp>
      <p:sp>
        <p:nvSpPr>
          <p:cNvPr id="102406" name="Text Box 363"/>
          <p:cNvSpPr txBox="1">
            <a:spLocks noChangeArrowheads="1"/>
          </p:cNvSpPr>
          <p:nvPr/>
        </p:nvSpPr>
        <p:spPr bwMode="auto">
          <a:xfrm>
            <a:off x="2887663" y="1944688"/>
            <a:ext cx="6477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in</a:t>
            </a:r>
          </a:p>
        </p:txBody>
      </p:sp>
      <p:sp>
        <p:nvSpPr>
          <p:cNvPr id="102407" name="Rectangle 364"/>
          <p:cNvSpPr>
            <a:spLocks noChangeArrowheads="1"/>
          </p:cNvSpPr>
          <p:nvPr/>
        </p:nvSpPr>
        <p:spPr bwMode="auto">
          <a:xfrm>
            <a:off x="3635375" y="4365625"/>
            <a:ext cx="2016125" cy="358775"/>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102408" name="Text Box 365"/>
          <p:cNvSpPr txBox="1">
            <a:spLocks noChangeArrowheads="1"/>
          </p:cNvSpPr>
          <p:nvPr/>
        </p:nvSpPr>
        <p:spPr bwMode="auto">
          <a:xfrm>
            <a:off x="827088" y="3573463"/>
            <a:ext cx="13684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Surge arrester</a:t>
            </a:r>
          </a:p>
          <a:p>
            <a:pPr algn="ctr"/>
            <a:r>
              <a:rPr lang="fr-CH" sz="1200"/>
              <a:t>Filter</a:t>
            </a:r>
          </a:p>
        </p:txBody>
      </p:sp>
      <p:sp>
        <p:nvSpPr>
          <p:cNvPr id="102409" name="Text Box 366"/>
          <p:cNvSpPr txBox="1">
            <a:spLocks noChangeArrowheads="1"/>
          </p:cNvSpPr>
          <p:nvPr/>
        </p:nvSpPr>
        <p:spPr bwMode="auto">
          <a:xfrm>
            <a:off x="755650" y="2852738"/>
            <a:ext cx="13684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Simple</a:t>
            </a:r>
          </a:p>
          <a:p>
            <a:pPr algn="ctr"/>
            <a:r>
              <a:rPr lang="fr-CH" sz="1200"/>
              <a:t>Conductor</a:t>
            </a:r>
          </a:p>
        </p:txBody>
      </p:sp>
      <p:sp>
        <p:nvSpPr>
          <p:cNvPr id="16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Cable Penetrations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40" name="Rectangle 12"/>
          <p:cNvSpPr>
            <a:spLocks noGrp="1" noChangeArrowheads="1"/>
          </p:cNvSpPr>
          <p:nvPr>
            <p:ph type="body" idx="1"/>
          </p:nvPr>
        </p:nvSpPr>
        <p:spPr>
          <a:xfrm>
            <a:off x="838200" y="1295400"/>
            <a:ext cx="7696200" cy="4525963"/>
          </a:xfrm>
          <a:noFill/>
        </p:spPr>
        <p:txBody>
          <a:bodyPr/>
          <a:lstStyle/>
          <a:p>
            <a:pPr eaLnBrk="1" hangingPunct="1"/>
            <a:r>
              <a:rPr lang="en-US" sz="2400" dirty="0">
                <a:latin typeface="Calibri" charset="0"/>
                <a:cs typeface="Calibri" charset="0"/>
              </a:rPr>
              <a:t>For a loop of radius </a:t>
            </a:r>
            <a:r>
              <a:rPr lang="en-US" sz="2400" i="1" dirty="0">
                <a:latin typeface="Calibri" charset="0"/>
                <a:cs typeface="Calibri" charset="0"/>
              </a:rPr>
              <a:t>a</a:t>
            </a:r>
            <a:r>
              <a:rPr lang="en-US" sz="2400" dirty="0">
                <a:latin typeface="Calibri" charset="0"/>
                <a:cs typeface="Calibri" charset="0"/>
              </a:rPr>
              <a:t>, the induced</a:t>
            </a:r>
            <a:br>
              <a:rPr lang="en-US" sz="2400" dirty="0">
                <a:latin typeface="Calibri" charset="0"/>
                <a:cs typeface="Calibri" charset="0"/>
              </a:rPr>
            </a:br>
            <a:r>
              <a:rPr lang="en-US" sz="2400" dirty="0">
                <a:latin typeface="Calibri" charset="0"/>
                <a:cs typeface="Calibri" charset="0"/>
              </a:rPr>
              <a:t>EMF is given from Lenz</a:t>
            </a:r>
            <a:r>
              <a:rPr lang="ja-JP" altLang="en-US" sz="2400" dirty="0">
                <a:latin typeface="Calibri" charset="0"/>
                <a:cs typeface="Calibri" charset="0"/>
              </a:rPr>
              <a:t>’</a:t>
            </a:r>
            <a:r>
              <a:rPr lang="en-US" altLang="ja-JP" sz="2400" dirty="0">
                <a:latin typeface="Calibri" charset="0"/>
                <a:cs typeface="Calibri" charset="0"/>
              </a:rPr>
              <a:t> law as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The induced current in the loop </a:t>
            </a:r>
            <a:r>
              <a:rPr lang="en-US" sz="2400" i="1" dirty="0">
                <a:latin typeface="Calibri" charset="0"/>
                <a:cs typeface="Calibri" charset="0"/>
              </a:rPr>
              <a:t>at low frequencies</a:t>
            </a:r>
            <a:r>
              <a:rPr lang="en-US" sz="2400" dirty="0">
                <a:latin typeface="Calibri" charset="0"/>
                <a:cs typeface="Calibri" charset="0"/>
              </a:rPr>
              <a:t> is</a:t>
            </a:r>
          </a:p>
          <a:p>
            <a:pPr eaLnBrk="1" hangingPunct="1"/>
            <a:endParaRPr lang="en-US" sz="2400" dirty="0">
              <a:latin typeface="Calibri" charset="0"/>
              <a:cs typeface="Calibri" charset="0"/>
            </a:endParaRPr>
          </a:p>
          <a:p>
            <a:pPr eaLnBrk="1" hangingPunct="1"/>
            <a:endParaRPr lang="en-US" dirty="0">
              <a:latin typeface="Calibri" charset="0"/>
              <a:cs typeface="Calibri" charset="0"/>
            </a:endParaRPr>
          </a:p>
          <a:p>
            <a:pPr lvl="1" eaLnBrk="1" hangingPunct="1"/>
            <a:r>
              <a:rPr lang="en-US" sz="2000" dirty="0">
                <a:latin typeface="Calibri" charset="0"/>
                <a:cs typeface="Calibri" charset="0"/>
              </a:rPr>
              <a:t>where </a:t>
            </a:r>
            <a:r>
              <a:rPr lang="en-US" sz="2000" i="1" dirty="0" err="1">
                <a:latin typeface="Calibri" charset="0"/>
                <a:cs typeface="Calibri" charset="0"/>
              </a:rPr>
              <a:t>L</a:t>
            </a:r>
            <a:r>
              <a:rPr lang="en-US" sz="2000" baseline="-20000" dirty="0" err="1">
                <a:latin typeface="Calibri" charset="0"/>
                <a:cs typeface="Calibri" charset="0"/>
              </a:rPr>
              <a:t>loop</a:t>
            </a:r>
            <a:r>
              <a:rPr lang="en-US" sz="2000" dirty="0">
                <a:latin typeface="Calibri" charset="0"/>
                <a:cs typeface="Calibri" charset="0"/>
              </a:rPr>
              <a:t> is the inductance of the loop</a:t>
            </a:r>
          </a:p>
        </p:txBody>
      </p:sp>
      <p:grpSp>
        <p:nvGrpSpPr>
          <p:cNvPr id="2" name="Group 13"/>
          <p:cNvGrpSpPr>
            <a:grpSpLocks/>
          </p:cNvGrpSpPr>
          <p:nvPr/>
        </p:nvGrpSpPr>
        <p:grpSpPr bwMode="auto">
          <a:xfrm>
            <a:off x="6011863" y="1412875"/>
            <a:ext cx="2667000" cy="1692275"/>
            <a:chOff x="2640" y="960"/>
            <a:chExt cx="1680" cy="1066"/>
          </a:xfrm>
        </p:grpSpPr>
        <p:graphicFrame>
          <p:nvGraphicFramePr>
            <p:cNvPr id="12295" name="Object 14"/>
            <p:cNvGraphicFramePr>
              <a:graphicFrameLocks noChangeAspect="1"/>
            </p:cNvGraphicFramePr>
            <p:nvPr/>
          </p:nvGraphicFramePr>
          <p:xfrm>
            <a:off x="2640" y="960"/>
            <a:ext cx="1680" cy="1066"/>
          </p:xfrm>
          <a:graphic>
            <a:graphicData uri="http://schemas.openxmlformats.org/presentationml/2006/ole">
              <mc:AlternateContent xmlns:mc="http://schemas.openxmlformats.org/markup-compatibility/2006">
                <mc:Choice xmlns:v="urn:schemas-microsoft-com:vml" Requires="v">
                  <p:oleObj spid="_x0000_s12332" name="Designer Drawing" r:id="rId4" imgW="3493008" imgH="2039112" progId="Designer.Drawing.8">
                    <p:embed/>
                  </p:oleObj>
                </mc:Choice>
                <mc:Fallback>
                  <p:oleObj name="Designer Drawing" r:id="rId4" imgW="3493008" imgH="2039112" progId="Designer.Drawing.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544" t="-13541" r="-8859" b="-9727"/>
                        <a:stretch>
                          <a:fillRect/>
                        </a:stretch>
                      </p:blipFill>
                      <p:spPr bwMode="auto">
                        <a:xfrm>
                          <a:off x="2640" y="960"/>
                          <a:ext cx="1680" cy="1066"/>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12296" name="Line 15"/>
            <p:cNvSpPr>
              <a:spLocks noChangeShapeType="1"/>
            </p:cNvSpPr>
            <p:nvPr/>
          </p:nvSpPr>
          <p:spPr bwMode="auto">
            <a:xfrm>
              <a:off x="3936" y="1056"/>
              <a:ext cx="192" cy="48"/>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sp>
          <p:nvSpPr>
            <p:cNvPr id="12297" name="Text Box 16"/>
            <p:cNvSpPr txBox="1">
              <a:spLocks noChangeArrowheads="1"/>
            </p:cNvSpPr>
            <p:nvPr/>
          </p:nvSpPr>
          <p:spPr bwMode="auto">
            <a:xfrm>
              <a:off x="3840" y="960"/>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0066"/>
                  </a:solidFill>
                  <a:latin typeface="Times New Roman" charset="0"/>
                </a:rPr>
                <a:t>I</a:t>
              </a:r>
            </a:p>
          </p:txBody>
        </p:sp>
        <p:sp>
          <p:nvSpPr>
            <p:cNvPr id="12298" name="Line 17"/>
            <p:cNvSpPr>
              <a:spLocks noChangeShapeType="1"/>
            </p:cNvSpPr>
            <p:nvPr/>
          </p:nvSpPr>
          <p:spPr bwMode="auto">
            <a:xfrm>
              <a:off x="3600" y="1200"/>
              <a:ext cx="0" cy="24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sp>
          <p:nvSpPr>
            <p:cNvPr id="12299" name="Text Box 18"/>
            <p:cNvSpPr txBox="1">
              <a:spLocks noChangeArrowheads="1"/>
            </p:cNvSpPr>
            <p:nvPr/>
          </p:nvSpPr>
          <p:spPr bwMode="auto">
            <a:xfrm>
              <a:off x="3264" y="1248"/>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t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0066"/>
                  </a:solidFill>
                  <a:latin typeface="Times New Roman" charset="0"/>
                </a:rPr>
                <a:t>B</a:t>
              </a:r>
              <a:r>
                <a:rPr lang="en-US" sz="1200" b="1" baseline="-25000">
                  <a:solidFill>
                    <a:srgbClr val="FF0066"/>
                  </a:solidFill>
                  <a:latin typeface="Times New Roman" charset="0"/>
                </a:rPr>
                <a:t>s</a:t>
              </a:r>
            </a:p>
          </p:txBody>
        </p:sp>
      </p:grpSp>
      <p:graphicFrame>
        <p:nvGraphicFramePr>
          <p:cNvPr id="611347" name="Object 19"/>
          <p:cNvGraphicFramePr>
            <a:graphicFrameLocks noChangeAspect="1"/>
          </p:cNvGraphicFramePr>
          <p:nvPr/>
        </p:nvGraphicFramePr>
        <p:xfrm>
          <a:off x="2022475" y="2209800"/>
          <a:ext cx="2552700" cy="982663"/>
        </p:xfrm>
        <a:graphic>
          <a:graphicData uri="http://schemas.openxmlformats.org/presentationml/2006/ole">
            <mc:AlternateContent xmlns:mc="http://schemas.openxmlformats.org/markup-compatibility/2006">
              <mc:Choice xmlns:v="urn:schemas-microsoft-com:vml" Requires="v">
                <p:oleObj spid="_x0000_s12333" name="Equation" r:id="rId6" imgW="1714500" imgH="660400" progId="Equation.3">
                  <p:embed/>
                </p:oleObj>
              </mc:Choice>
              <mc:Fallback>
                <p:oleObj name="Equation" r:id="rId6" imgW="1714500" imgH="66040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2475" y="2209800"/>
                        <a:ext cx="2552700"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1348" name="Object 20"/>
          <p:cNvGraphicFramePr>
            <a:graphicFrameLocks noChangeAspect="1"/>
          </p:cNvGraphicFramePr>
          <p:nvPr/>
        </p:nvGraphicFramePr>
        <p:xfrm>
          <a:off x="3733800" y="3962400"/>
          <a:ext cx="1874838" cy="681038"/>
        </p:xfrm>
        <a:graphic>
          <a:graphicData uri="http://schemas.openxmlformats.org/presentationml/2006/ole">
            <mc:AlternateContent xmlns:mc="http://schemas.openxmlformats.org/markup-compatibility/2006">
              <mc:Choice xmlns:v="urn:schemas-microsoft-com:vml" Requires="v">
                <p:oleObj spid="_x0000_s12334" name="Equation" r:id="rId8" imgW="1295400" imgH="469900" progId="Equation.3">
                  <p:embed/>
                </p:oleObj>
              </mc:Choice>
              <mc:Fallback>
                <p:oleObj name="Equation" r:id="rId8" imgW="1295400" imgH="4699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962400"/>
                        <a:ext cx="1874838"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1349" name="Object 21"/>
          <p:cNvGraphicFramePr>
            <a:graphicFrameLocks noChangeAspect="1"/>
          </p:cNvGraphicFramePr>
          <p:nvPr/>
        </p:nvGraphicFramePr>
        <p:xfrm>
          <a:off x="3352800" y="5257800"/>
          <a:ext cx="2921000" cy="676275"/>
        </p:xfrm>
        <a:graphic>
          <a:graphicData uri="http://schemas.openxmlformats.org/presentationml/2006/ole">
            <mc:AlternateContent xmlns:mc="http://schemas.openxmlformats.org/markup-compatibility/2006">
              <mc:Choice xmlns:v="urn:schemas-microsoft-com:vml" Requires="v">
                <p:oleObj spid="_x0000_s12335" name="Equation" r:id="rId10" imgW="2082800" imgH="482600" progId="Equation.DSMT4">
                  <p:embed/>
                </p:oleObj>
              </mc:Choice>
              <mc:Fallback>
                <p:oleObj name="Equation" r:id="rId10" imgW="2082800" imgH="48260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5257800"/>
                        <a:ext cx="29210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B-Field in a Conducting Loop</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13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134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13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1340">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1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40"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700" name="Picture 164" descr="hard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28775"/>
            <a:ext cx="6480175" cy="4138613"/>
          </a:xfrm>
          <a:prstGeom prst="rect">
            <a:avLst/>
          </a:prstGeom>
          <a:noFill/>
          <a:ln w="28575">
            <a:solidFill>
              <a:srgbClr val="FF0066"/>
            </a:solidFill>
            <a:miter lim="800000"/>
            <a:headEnd/>
            <a:tailEnd/>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Apertures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4"/>
          <p:cNvGrpSpPr>
            <a:grpSpLocks/>
          </p:cNvGrpSpPr>
          <p:nvPr/>
        </p:nvGrpSpPr>
        <p:grpSpPr bwMode="auto">
          <a:xfrm>
            <a:off x="1336675" y="2209800"/>
            <a:ext cx="2768600" cy="3179763"/>
            <a:chOff x="2168" y="1248"/>
            <a:chExt cx="1890" cy="2003"/>
          </a:xfrm>
        </p:grpSpPr>
        <p:grpSp>
          <p:nvGrpSpPr>
            <p:cNvPr id="106701" name="Group 5"/>
            <p:cNvGrpSpPr>
              <a:grpSpLocks/>
            </p:cNvGrpSpPr>
            <p:nvPr/>
          </p:nvGrpSpPr>
          <p:grpSpPr bwMode="auto">
            <a:xfrm>
              <a:off x="2543" y="1391"/>
              <a:ext cx="90" cy="1737"/>
              <a:chOff x="2543" y="1391"/>
              <a:chExt cx="90" cy="1737"/>
            </a:xfrm>
          </p:grpSpPr>
          <p:sp>
            <p:nvSpPr>
              <p:cNvPr id="106985" name="Line 6"/>
              <p:cNvSpPr>
                <a:spLocks noChangeShapeType="1"/>
              </p:cNvSpPr>
              <p:nvPr/>
            </p:nvSpPr>
            <p:spPr bwMode="auto">
              <a:xfrm>
                <a:off x="2584" y="1436"/>
                <a:ext cx="1" cy="8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86" name="Arc 7"/>
              <p:cNvSpPr>
                <a:spLocks/>
              </p:cNvSpPr>
              <p:nvPr/>
            </p:nvSpPr>
            <p:spPr bwMode="auto">
              <a:xfrm>
                <a:off x="2543" y="2259"/>
                <a:ext cx="45" cy="49"/>
              </a:xfrm>
              <a:custGeom>
                <a:avLst/>
                <a:gdLst>
                  <a:gd name="T0" fmla="*/ 0 w 21600"/>
                  <a:gd name="T1" fmla="*/ 0 h 21707"/>
                  <a:gd name="T2" fmla="*/ 0 w 21600"/>
                  <a:gd name="T3" fmla="*/ 0 h 21707"/>
                  <a:gd name="T4" fmla="*/ 0 w 21600"/>
                  <a:gd name="T5" fmla="*/ 0 h 21707"/>
                  <a:gd name="T6" fmla="*/ 0 60000 65536"/>
                  <a:gd name="T7" fmla="*/ 0 60000 65536"/>
                  <a:gd name="T8" fmla="*/ 0 60000 65536"/>
                  <a:gd name="T9" fmla="*/ 0 w 21600"/>
                  <a:gd name="T10" fmla="*/ 0 h 21707"/>
                  <a:gd name="T11" fmla="*/ 21600 w 21600"/>
                  <a:gd name="T12" fmla="*/ 21707 h 21707"/>
                </a:gdLst>
                <a:ahLst/>
                <a:cxnLst>
                  <a:cxn ang="T6">
                    <a:pos x="T0" y="T1"/>
                  </a:cxn>
                  <a:cxn ang="T7">
                    <a:pos x="T2" y="T3"/>
                  </a:cxn>
                  <a:cxn ang="T8">
                    <a:pos x="T4" y="T5"/>
                  </a:cxn>
                </a:cxnLst>
                <a:rect l="T9" t="T10" r="T11" b="T12"/>
                <a:pathLst>
                  <a:path w="21600" h="21707" fill="none" extrusionOk="0">
                    <a:moveTo>
                      <a:pt x="21599" y="0"/>
                    </a:moveTo>
                    <a:cubicBezTo>
                      <a:pt x="21599" y="35"/>
                      <a:pt x="21600" y="71"/>
                      <a:pt x="21600" y="107"/>
                    </a:cubicBezTo>
                    <a:cubicBezTo>
                      <a:pt x="21600" y="12036"/>
                      <a:pt x="11929" y="21706"/>
                      <a:pt x="0" y="21707"/>
                    </a:cubicBezTo>
                  </a:path>
                  <a:path w="21600" h="21707" stroke="0" extrusionOk="0">
                    <a:moveTo>
                      <a:pt x="21599" y="0"/>
                    </a:moveTo>
                    <a:cubicBezTo>
                      <a:pt x="21599" y="35"/>
                      <a:pt x="21600" y="71"/>
                      <a:pt x="21600" y="107"/>
                    </a:cubicBezTo>
                    <a:cubicBezTo>
                      <a:pt x="21600" y="12036"/>
                      <a:pt x="11929" y="21706"/>
                      <a:pt x="0" y="21707"/>
                    </a:cubicBezTo>
                    <a:lnTo>
                      <a:pt x="0" y="107"/>
                    </a:lnTo>
                    <a:lnTo>
                      <a:pt x="2159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87" name="Arc 8"/>
              <p:cNvSpPr>
                <a:spLocks/>
              </p:cNvSpPr>
              <p:nvPr/>
            </p:nvSpPr>
            <p:spPr bwMode="auto">
              <a:xfrm>
                <a:off x="2543" y="2308"/>
                <a:ext cx="45" cy="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7" y="0"/>
                      <a:pt x="21540" y="9605"/>
                      <a:pt x="21599" y="21493"/>
                    </a:cubicBezTo>
                  </a:path>
                  <a:path w="21600" h="21600" stroke="0" extrusionOk="0">
                    <a:moveTo>
                      <a:pt x="-1" y="0"/>
                    </a:moveTo>
                    <a:cubicBezTo>
                      <a:pt x="11887" y="0"/>
                      <a:pt x="21540" y="9605"/>
                      <a:pt x="21599" y="21493"/>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88" name="Line 9"/>
              <p:cNvSpPr>
                <a:spLocks noChangeShapeType="1"/>
              </p:cNvSpPr>
              <p:nvPr/>
            </p:nvSpPr>
            <p:spPr bwMode="auto">
              <a:xfrm>
                <a:off x="2584" y="2353"/>
                <a:ext cx="1"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89" name="Arc 10"/>
              <p:cNvSpPr>
                <a:spLocks/>
              </p:cNvSpPr>
              <p:nvPr/>
            </p:nvSpPr>
            <p:spPr bwMode="auto">
              <a:xfrm>
                <a:off x="2588" y="3078"/>
                <a:ext cx="45" cy="50"/>
              </a:xfrm>
              <a:custGeom>
                <a:avLst/>
                <a:gdLst>
                  <a:gd name="T0" fmla="*/ 0 w 21600"/>
                  <a:gd name="T1" fmla="*/ 0 h 21732"/>
                  <a:gd name="T2" fmla="*/ 0 w 21600"/>
                  <a:gd name="T3" fmla="*/ 0 h 21732"/>
                  <a:gd name="T4" fmla="*/ 0 w 21600"/>
                  <a:gd name="T5" fmla="*/ 0 h 21732"/>
                  <a:gd name="T6" fmla="*/ 0 60000 65536"/>
                  <a:gd name="T7" fmla="*/ 0 60000 65536"/>
                  <a:gd name="T8" fmla="*/ 0 60000 65536"/>
                  <a:gd name="T9" fmla="*/ 0 w 21600"/>
                  <a:gd name="T10" fmla="*/ 0 h 21732"/>
                  <a:gd name="T11" fmla="*/ 21600 w 21600"/>
                  <a:gd name="T12" fmla="*/ 21732 h 21732"/>
                </a:gdLst>
                <a:ahLst/>
                <a:cxnLst>
                  <a:cxn ang="T6">
                    <a:pos x="T0" y="T1"/>
                  </a:cxn>
                  <a:cxn ang="T7">
                    <a:pos x="T2" y="T3"/>
                  </a:cxn>
                  <a:cxn ang="T8">
                    <a:pos x="T4" y="T5"/>
                  </a:cxn>
                </a:cxnLst>
                <a:rect l="T9" t="T10" r="T11" b="T12"/>
                <a:pathLst>
                  <a:path w="21600" h="21732" fill="none" extrusionOk="0">
                    <a:moveTo>
                      <a:pt x="21600" y="21732"/>
                    </a:moveTo>
                    <a:cubicBezTo>
                      <a:pt x="9670" y="21732"/>
                      <a:pt x="0" y="12061"/>
                      <a:pt x="0" y="132"/>
                    </a:cubicBezTo>
                    <a:cubicBezTo>
                      <a:pt x="-1" y="88"/>
                      <a:pt x="0" y="44"/>
                      <a:pt x="0" y="0"/>
                    </a:cubicBezTo>
                  </a:path>
                  <a:path w="21600" h="21732" stroke="0" extrusionOk="0">
                    <a:moveTo>
                      <a:pt x="21600" y="21732"/>
                    </a:moveTo>
                    <a:cubicBezTo>
                      <a:pt x="9670" y="21732"/>
                      <a:pt x="0" y="12061"/>
                      <a:pt x="0" y="132"/>
                    </a:cubicBezTo>
                    <a:cubicBezTo>
                      <a:pt x="-1" y="88"/>
                      <a:pt x="0" y="44"/>
                      <a:pt x="0" y="0"/>
                    </a:cubicBezTo>
                    <a:lnTo>
                      <a:pt x="21600" y="132"/>
                    </a:lnTo>
                    <a:lnTo>
                      <a:pt x="21600" y="2173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90" name="Arc 11"/>
              <p:cNvSpPr>
                <a:spLocks/>
              </p:cNvSpPr>
              <p:nvPr/>
            </p:nvSpPr>
            <p:spPr bwMode="auto">
              <a:xfrm>
                <a:off x="2588" y="1391"/>
                <a:ext cx="45"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8"/>
                    </a:moveTo>
                    <a:cubicBezTo>
                      <a:pt x="72" y="9590"/>
                      <a:pt x="9722" y="0"/>
                      <a:pt x="21599" y="0"/>
                    </a:cubicBezTo>
                  </a:path>
                  <a:path w="21600" h="21600" stroke="0" extrusionOk="0">
                    <a:moveTo>
                      <a:pt x="0" y="21468"/>
                    </a:moveTo>
                    <a:cubicBezTo>
                      <a:pt x="72" y="9590"/>
                      <a:pt x="9722" y="0"/>
                      <a:pt x="21599" y="0"/>
                    </a:cubicBezTo>
                    <a:lnTo>
                      <a:pt x="21600" y="21600"/>
                    </a:lnTo>
                    <a:lnTo>
                      <a:pt x="0" y="21468"/>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6702" name="Group 12"/>
            <p:cNvGrpSpPr>
              <a:grpSpLocks/>
            </p:cNvGrpSpPr>
            <p:nvPr/>
          </p:nvGrpSpPr>
          <p:grpSpPr bwMode="auto">
            <a:xfrm>
              <a:off x="2633" y="1453"/>
              <a:ext cx="302" cy="57"/>
              <a:chOff x="2633" y="1453"/>
              <a:chExt cx="302" cy="57"/>
            </a:xfrm>
          </p:grpSpPr>
          <p:sp>
            <p:nvSpPr>
              <p:cNvPr id="106983" name="Freeform 13"/>
              <p:cNvSpPr>
                <a:spLocks/>
              </p:cNvSpPr>
              <p:nvPr/>
            </p:nvSpPr>
            <p:spPr bwMode="auto">
              <a:xfrm>
                <a:off x="2812" y="1453"/>
                <a:ext cx="123" cy="57"/>
              </a:xfrm>
              <a:custGeom>
                <a:avLst/>
                <a:gdLst>
                  <a:gd name="T0" fmla="*/ 123 w 123"/>
                  <a:gd name="T1" fmla="*/ 24 h 57"/>
                  <a:gd name="T2" fmla="*/ 0 w 123"/>
                  <a:gd name="T3" fmla="*/ 57 h 57"/>
                  <a:gd name="T4" fmla="*/ 0 w 123"/>
                  <a:gd name="T5" fmla="*/ 24 h 57"/>
                  <a:gd name="T6" fmla="*/ 0 w 123"/>
                  <a:gd name="T7" fmla="*/ 0 h 57"/>
                  <a:gd name="T8" fmla="*/ 123 w 123"/>
                  <a:gd name="T9" fmla="*/ 24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24"/>
                    </a:moveTo>
                    <a:lnTo>
                      <a:pt x="0" y="57"/>
                    </a:lnTo>
                    <a:lnTo>
                      <a:pt x="0" y="24"/>
                    </a:lnTo>
                    <a:lnTo>
                      <a:pt x="0" y="0"/>
                    </a:lnTo>
                    <a:lnTo>
                      <a:pt x="12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84" name="Line 14"/>
              <p:cNvSpPr>
                <a:spLocks noChangeShapeType="1"/>
              </p:cNvSpPr>
              <p:nvPr/>
            </p:nvSpPr>
            <p:spPr bwMode="auto">
              <a:xfrm>
                <a:off x="2633" y="1477"/>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3" name="Group 15"/>
            <p:cNvGrpSpPr>
              <a:grpSpLocks/>
            </p:cNvGrpSpPr>
            <p:nvPr/>
          </p:nvGrpSpPr>
          <p:grpSpPr bwMode="auto">
            <a:xfrm>
              <a:off x="2633" y="1518"/>
              <a:ext cx="302" cy="57"/>
              <a:chOff x="2633" y="1518"/>
              <a:chExt cx="302" cy="57"/>
            </a:xfrm>
          </p:grpSpPr>
          <p:sp>
            <p:nvSpPr>
              <p:cNvPr id="106981" name="Freeform 16"/>
              <p:cNvSpPr>
                <a:spLocks/>
              </p:cNvSpPr>
              <p:nvPr/>
            </p:nvSpPr>
            <p:spPr bwMode="auto">
              <a:xfrm>
                <a:off x="2812" y="1518"/>
                <a:ext cx="123" cy="57"/>
              </a:xfrm>
              <a:custGeom>
                <a:avLst/>
                <a:gdLst>
                  <a:gd name="T0" fmla="*/ 123 w 123"/>
                  <a:gd name="T1" fmla="*/ 33 h 57"/>
                  <a:gd name="T2" fmla="*/ 0 w 123"/>
                  <a:gd name="T3" fmla="*/ 57 h 57"/>
                  <a:gd name="T4" fmla="*/ 0 w 123"/>
                  <a:gd name="T5" fmla="*/ 33 h 57"/>
                  <a:gd name="T6" fmla="*/ 0 w 123"/>
                  <a:gd name="T7" fmla="*/ 0 h 57"/>
                  <a:gd name="T8" fmla="*/ 123 w 123"/>
                  <a:gd name="T9" fmla="*/ 33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33"/>
                    </a:moveTo>
                    <a:lnTo>
                      <a:pt x="0" y="57"/>
                    </a:lnTo>
                    <a:lnTo>
                      <a:pt x="0" y="33"/>
                    </a:lnTo>
                    <a:lnTo>
                      <a:pt x="0" y="0"/>
                    </a:lnTo>
                    <a:lnTo>
                      <a:pt x="1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82" name="Line 17"/>
              <p:cNvSpPr>
                <a:spLocks noChangeShapeType="1"/>
              </p:cNvSpPr>
              <p:nvPr/>
            </p:nvSpPr>
            <p:spPr bwMode="auto">
              <a:xfrm>
                <a:off x="2633" y="1551"/>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4" name="Group 18"/>
            <p:cNvGrpSpPr>
              <a:grpSpLocks/>
            </p:cNvGrpSpPr>
            <p:nvPr/>
          </p:nvGrpSpPr>
          <p:grpSpPr bwMode="auto">
            <a:xfrm>
              <a:off x="2633" y="1592"/>
              <a:ext cx="302" cy="57"/>
              <a:chOff x="2633" y="1592"/>
              <a:chExt cx="302" cy="57"/>
            </a:xfrm>
          </p:grpSpPr>
          <p:sp>
            <p:nvSpPr>
              <p:cNvPr id="106979" name="Freeform 19"/>
              <p:cNvSpPr>
                <a:spLocks/>
              </p:cNvSpPr>
              <p:nvPr/>
            </p:nvSpPr>
            <p:spPr bwMode="auto">
              <a:xfrm>
                <a:off x="2812" y="1592"/>
                <a:ext cx="123" cy="57"/>
              </a:xfrm>
              <a:custGeom>
                <a:avLst/>
                <a:gdLst>
                  <a:gd name="T0" fmla="*/ 123 w 123"/>
                  <a:gd name="T1" fmla="*/ 24 h 57"/>
                  <a:gd name="T2" fmla="*/ 0 w 123"/>
                  <a:gd name="T3" fmla="*/ 57 h 57"/>
                  <a:gd name="T4" fmla="*/ 0 w 123"/>
                  <a:gd name="T5" fmla="*/ 24 h 57"/>
                  <a:gd name="T6" fmla="*/ 0 w 123"/>
                  <a:gd name="T7" fmla="*/ 0 h 57"/>
                  <a:gd name="T8" fmla="*/ 123 w 123"/>
                  <a:gd name="T9" fmla="*/ 24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24"/>
                    </a:moveTo>
                    <a:lnTo>
                      <a:pt x="0" y="57"/>
                    </a:lnTo>
                    <a:lnTo>
                      <a:pt x="0" y="24"/>
                    </a:lnTo>
                    <a:lnTo>
                      <a:pt x="0" y="0"/>
                    </a:lnTo>
                    <a:lnTo>
                      <a:pt x="12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80" name="Line 20"/>
              <p:cNvSpPr>
                <a:spLocks noChangeShapeType="1"/>
              </p:cNvSpPr>
              <p:nvPr/>
            </p:nvSpPr>
            <p:spPr bwMode="auto">
              <a:xfrm>
                <a:off x="2633" y="1616"/>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5" name="Group 21"/>
            <p:cNvGrpSpPr>
              <a:grpSpLocks/>
            </p:cNvGrpSpPr>
            <p:nvPr/>
          </p:nvGrpSpPr>
          <p:grpSpPr bwMode="auto">
            <a:xfrm>
              <a:off x="2633" y="1657"/>
              <a:ext cx="302" cy="58"/>
              <a:chOff x="2633" y="1657"/>
              <a:chExt cx="302" cy="58"/>
            </a:xfrm>
          </p:grpSpPr>
          <p:sp>
            <p:nvSpPr>
              <p:cNvPr id="106977" name="Freeform 22"/>
              <p:cNvSpPr>
                <a:spLocks/>
              </p:cNvSpPr>
              <p:nvPr/>
            </p:nvSpPr>
            <p:spPr bwMode="auto">
              <a:xfrm>
                <a:off x="2812" y="1657"/>
                <a:ext cx="123" cy="58"/>
              </a:xfrm>
              <a:custGeom>
                <a:avLst/>
                <a:gdLst>
                  <a:gd name="T0" fmla="*/ 123 w 123"/>
                  <a:gd name="T1" fmla="*/ 33 h 58"/>
                  <a:gd name="T2" fmla="*/ 0 w 123"/>
                  <a:gd name="T3" fmla="*/ 58 h 58"/>
                  <a:gd name="T4" fmla="*/ 0 w 123"/>
                  <a:gd name="T5" fmla="*/ 33 h 58"/>
                  <a:gd name="T6" fmla="*/ 0 w 123"/>
                  <a:gd name="T7" fmla="*/ 0 h 58"/>
                  <a:gd name="T8" fmla="*/ 123 w 123"/>
                  <a:gd name="T9" fmla="*/ 33 h 58"/>
                  <a:gd name="T10" fmla="*/ 0 60000 65536"/>
                  <a:gd name="T11" fmla="*/ 0 60000 65536"/>
                  <a:gd name="T12" fmla="*/ 0 60000 65536"/>
                  <a:gd name="T13" fmla="*/ 0 60000 65536"/>
                  <a:gd name="T14" fmla="*/ 0 60000 65536"/>
                  <a:gd name="T15" fmla="*/ 0 w 123"/>
                  <a:gd name="T16" fmla="*/ 0 h 58"/>
                  <a:gd name="T17" fmla="*/ 123 w 123"/>
                  <a:gd name="T18" fmla="*/ 58 h 58"/>
                </a:gdLst>
                <a:ahLst/>
                <a:cxnLst>
                  <a:cxn ang="T10">
                    <a:pos x="T0" y="T1"/>
                  </a:cxn>
                  <a:cxn ang="T11">
                    <a:pos x="T2" y="T3"/>
                  </a:cxn>
                  <a:cxn ang="T12">
                    <a:pos x="T4" y="T5"/>
                  </a:cxn>
                  <a:cxn ang="T13">
                    <a:pos x="T6" y="T7"/>
                  </a:cxn>
                  <a:cxn ang="T14">
                    <a:pos x="T8" y="T9"/>
                  </a:cxn>
                </a:cxnLst>
                <a:rect l="T15" t="T16" r="T17" b="T18"/>
                <a:pathLst>
                  <a:path w="123" h="58">
                    <a:moveTo>
                      <a:pt x="123" y="33"/>
                    </a:moveTo>
                    <a:lnTo>
                      <a:pt x="0" y="58"/>
                    </a:lnTo>
                    <a:lnTo>
                      <a:pt x="0" y="33"/>
                    </a:lnTo>
                    <a:lnTo>
                      <a:pt x="0" y="0"/>
                    </a:lnTo>
                    <a:lnTo>
                      <a:pt x="1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78" name="Line 23"/>
              <p:cNvSpPr>
                <a:spLocks noChangeShapeType="1"/>
              </p:cNvSpPr>
              <p:nvPr/>
            </p:nvSpPr>
            <p:spPr bwMode="auto">
              <a:xfrm>
                <a:off x="2633" y="1690"/>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6" name="Group 24"/>
            <p:cNvGrpSpPr>
              <a:grpSpLocks/>
            </p:cNvGrpSpPr>
            <p:nvPr/>
          </p:nvGrpSpPr>
          <p:grpSpPr bwMode="auto">
            <a:xfrm>
              <a:off x="2633" y="1731"/>
              <a:ext cx="302" cy="57"/>
              <a:chOff x="2633" y="1731"/>
              <a:chExt cx="302" cy="57"/>
            </a:xfrm>
          </p:grpSpPr>
          <p:sp>
            <p:nvSpPr>
              <p:cNvPr id="106975" name="Freeform 25"/>
              <p:cNvSpPr>
                <a:spLocks/>
              </p:cNvSpPr>
              <p:nvPr/>
            </p:nvSpPr>
            <p:spPr bwMode="auto">
              <a:xfrm>
                <a:off x="2812" y="1731"/>
                <a:ext cx="123" cy="57"/>
              </a:xfrm>
              <a:custGeom>
                <a:avLst/>
                <a:gdLst>
                  <a:gd name="T0" fmla="*/ 123 w 123"/>
                  <a:gd name="T1" fmla="*/ 25 h 57"/>
                  <a:gd name="T2" fmla="*/ 0 w 123"/>
                  <a:gd name="T3" fmla="*/ 57 h 57"/>
                  <a:gd name="T4" fmla="*/ 0 w 123"/>
                  <a:gd name="T5" fmla="*/ 25 h 57"/>
                  <a:gd name="T6" fmla="*/ 0 w 123"/>
                  <a:gd name="T7" fmla="*/ 0 h 57"/>
                  <a:gd name="T8" fmla="*/ 123 w 123"/>
                  <a:gd name="T9" fmla="*/ 25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25"/>
                    </a:moveTo>
                    <a:lnTo>
                      <a:pt x="0" y="57"/>
                    </a:lnTo>
                    <a:lnTo>
                      <a:pt x="0" y="25"/>
                    </a:lnTo>
                    <a:lnTo>
                      <a:pt x="0" y="0"/>
                    </a:lnTo>
                    <a:lnTo>
                      <a:pt x="12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76" name="Line 26"/>
              <p:cNvSpPr>
                <a:spLocks noChangeShapeType="1"/>
              </p:cNvSpPr>
              <p:nvPr/>
            </p:nvSpPr>
            <p:spPr bwMode="auto">
              <a:xfrm>
                <a:off x="2633" y="1756"/>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7" name="Group 27"/>
            <p:cNvGrpSpPr>
              <a:grpSpLocks/>
            </p:cNvGrpSpPr>
            <p:nvPr/>
          </p:nvGrpSpPr>
          <p:grpSpPr bwMode="auto">
            <a:xfrm>
              <a:off x="2633" y="1796"/>
              <a:ext cx="302" cy="58"/>
              <a:chOff x="2633" y="1796"/>
              <a:chExt cx="302" cy="58"/>
            </a:xfrm>
          </p:grpSpPr>
          <p:sp>
            <p:nvSpPr>
              <p:cNvPr id="106973" name="Freeform 28"/>
              <p:cNvSpPr>
                <a:spLocks/>
              </p:cNvSpPr>
              <p:nvPr/>
            </p:nvSpPr>
            <p:spPr bwMode="auto">
              <a:xfrm>
                <a:off x="2812" y="1796"/>
                <a:ext cx="123" cy="58"/>
              </a:xfrm>
              <a:custGeom>
                <a:avLst/>
                <a:gdLst>
                  <a:gd name="T0" fmla="*/ 123 w 123"/>
                  <a:gd name="T1" fmla="*/ 33 h 58"/>
                  <a:gd name="T2" fmla="*/ 0 w 123"/>
                  <a:gd name="T3" fmla="*/ 58 h 58"/>
                  <a:gd name="T4" fmla="*/ 0 w 123"/>
                  <a:gd name="T5" fmla="*/ 33 h 58"/>
                  <a:gd name="T6" fmla="*/ 0 w 123"/>
                  <a:gd name="T7" fmla="*/ 0 h 58"/>
                  <a:gd name="T8" fmla="*/ 123 w 123"/>
                  <a:gd name="T9" fmla="*/ 33 h 58"/>
                  <a:gd name="T10" fmla="*/ 0 60000 65536"/>
                  <a:gd name="T11" fmla="*/ 0 60000 65536"/>
                  <a:gd name="T12" fmla="*/ 0 60000 65536"/>
                  <a:gd name="T13" fmla="*/ 0 60000 65536"/>
                  <a:gd name="T14" fmla="*/ 0 60000 65536"/>
                  <a:gd name="T15" fmla="*/ 0 w 123"/>
                  <a:gd name="T16" fmla="*/ 0 h 58"/>
                  <a:gd name="T17" fmla="*/ 123 w 123"/>
                  <a:gd name="T18" fmla="*/ 58 h 58"/>
                </a:gdLst>
                <a:ahLst/>
                <a:cxnLst>
                  <a:cxn ang="T10">
                    <a:pos x="T0" y="T1"/>
                  </a:cxn>
                  <a:cxn ang="T11">
                    <a:pos x="T2" y="T3"/>
                  </a:cxn>
                  <a:cxn ang="T12">
                    <a:pos x="T4" y="T5"/>
                  </a:cxn>
                  <a:cxn ang="T13">
                    <a:pos x="T6" y="T7"/>
                  </a:cxn>
                  <a:cxn ang="T14">
                    <a:pos x="T8" y="T9"/>
                  </a:cxn>
                </a:cxnLst>
                <a:rect l="T15" t="T16" r="T17" b="T18"/>
                <a:pathLst>
                  <a:path w="123" h="58">
                    <a:moveTo>
                      <a:pt x="123" y="33"/>
                    </a:moveTo>
                    <a:lnTo>
                      <a:pt x="0" y="58"/>
                    </a:lnTo>
                    <a:lnTo>
                      <a:pt x="0" y="33"/>
                    </a:lnTo>
                    <a:lnTo>
                      <a:pt x="0" y="0"/>
                    </a:lnTo>
                    <a:lnTo>
                      <a:pt x="1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74" name="Line 29"/>
              <p:cNvSpPr>
                <a:spLocks noChangeShapeType="1"/>
              </p:cNvSpPr>
              <p:nvPr/>
            </p:nvSpPr>
            <p:spPr bwMode="auto">
              <a:xfrm>
                <a:off x="2633" y="1829"/>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8" name="Group 30"/>
            <p:cNvGrpSpPr>
              <a:grpSpLocks/>
            </p:cNvGrpSpPr>
            <p:nvPr/>
          </p:nvGrpSpPr>
          <p:grpSpPr bwMode="auto">
            <a:xfrm>
              <a:off x="2633" y="1870"/>
              <a:ext cx="302" cy="57"/>
              <a:chOff x="2633" y="1870"/>
              <a:chExt cx="302" cy="57"/>
            </a:xfrm>
          </p:grpSpPr>
          <p:sp>
            <p:nvSpPr>
              <p:cNvPr id="106971" name="Freeform 31"/>
              <p:cNvSpPr>
                <a:spLocks/>
              </p:cNvSpPr>
              <p:nvPr/>
            </p:nvSpPr>
            <p:spPr bwMode="auto">
              <a:xfrm>
                <a:off x="2812" y="1870"/>
                <a:ext cx="123" cy="57"/>
              </a:xfrm>
              <a:custGeom>
                <a:avLst/>
                <a:gdLst>
                  <a:gd name="T0" fmla="*/ 123 w 123"/>
                  <a:gd name="T1" fmla="*/ 25 h 57"/>
                  <a:gd name="T2" fmla="*/ 0 w 123"/>
                  <a:gd name="T3" fmla="*/ 57 h 57"/>
                  <a:gd name="T4" fmla="*/ 0 w 123"/>
                  <a:gd name="T5" fmla="*/ 25 h 57"/>
                  <a:gd name="T6" fmla="*/ 0 w 123"/>
                  <a:gd name="T7" fmla="*/ 0 h 57"/>
                  <a:gd name="T8" fmla="*/ 123 w 123"/>
                  <a:gd name="T9" fmla="*/ 25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25"/>
                    </a:moveTo>
                    <a:lnTo>
                      <a:pt x="0" y="57"/>
                    </a:lnTo>
                    <a:lnTo>
                      <a:pt x="0" y="25"/>
                    </a:lnTo>
                    <a:lnTo>
                      <a:pt x="0" y="0"/>
                    </a:lnTo>
                    <a:lnTo>
                      <a:pt x="12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72" name="Line 32"/>
              <p:cNvSpPr>
                <a:spLocks noChangeShapeType="1"/>
              </p:cNvSpPr>
              <p:nvPr/>
            </p:nvSpPr>
            <p:spPr bwMode="auto">
              <a:xfrm>
                <a:off x="2633" y="1895"/>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09" name="Group 33"/>
            <p:cNvGrpSpPr>
              <a:grpSpLocks/>
            </p:cNvGrpSpPr>
            <p:nvPr/>
          </p:nvGrpSpPr>
          <p:grpSpPr bwMode="auto">
            <a:xfrm>
              <a:off x="2633" y="1936"/>
              <a:ext cx="302" cy="57"/>
              <a:chOff x="2633" y="1936"/>
              <a:chExt cx="302" cy="57"/>
            </a:xfrm>
          </p:grpSpPr>
          <p:sp>
            <p:nvSpPr>
              <p:cNvPr id="106969" name="Freeform 34"/>
              <p:cNvSpPr>
                <a:spLocks/>
              </p:cNvSpPr>
              <p:nvPr/>
            </p:nvSpPr>
            <p:spPr bwMode="auto">
              <a:xfrm>
                <a:off x="2812" y="1936"/>
                <a:ext cx="123" cy="57"/>
              </a:xfrm>
              <a:custGeom>
                <a:avLst/>
                <a:gdLst>
                  <a:gd name="T0" fmla="*/ 123 w 123"/>
                  <a:gd name="T1" fmla="*/ 32 h 57"/>
                  <a:gd name="T2" fmla="*/ 0 w 123"/>
                  <a:gd name="T3" fmla="*/ 57 h 57"/>
                  <a:gd name="T4" fmla="*/ 0 w 123"/>
                  <a:gd name="T5" fmla="*/ 32 h 57"/>
                  <a:gd name="T6" fmla="*/ 0 w 123"/>
                  <a:gd name="T7" fmla="*/ 0 h 57"/>
                  <a:gd name="T8" fmla="*/ 123 w 123"/>
                  <a:gd name="T9" fmla="*/ 32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32"/>
                    </a:moveTo>
                    <a:lnTo>
                      <a:pt x="0" y="57"/>
                    </a:lnTo>
                    <a:lnTo>
                      <a:pt x="0" y="32"/>
                    </a:lnTo>
                    <a:lnTo>
                      <a:pt x="0" y="0"/>
                    </a:lnTo>
                    <a:lnTo>
                      <a:pt x="1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70" name="Line 35"/>
              <p:cNvSpPr>
                <a:spLocks noChangeShapeType="1"/>
              </p:cNvSpPr>
              <p:nvPr/>
            </p:nvSpPr>
            <p:spPr bwMode="auto">
              <a:xfrm>
                <a:off x="2633" y="1968"/>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0" name="Group 36"/>
            <p:cNvGrpSpPr>
              <a:grpSpLocks/>
            </p:cNvGrpSpPr>
            <p:nvPr/>
          </p:nvGrpSpPr>
          <p:grpSpPr bwMode="auto">
            <a:xfrm>
              <a:off x="2633" y="2009"/>
              <a:ext cx="302" cy="58"/>
              <a:chOff x="2633" y="2009"/>
              <a:chExt cx="302" cy="58"/>
            </a:xfrm>
          </p:grpSpPr>
          <p:sp>
            <p:nvSpPr>
              <p:cNvPr id="106967" name="Freeform 37"/>
              <p:cNvSpPr>
                <a:spLocks/>
              </p:cNvSpPr>
              <p:nvPr/>
            </p:nvSpPr>
            <p:spPr bwMode="auto">
              <a:xfrm>
                <a:off x="2812" y="2009"/>
                <a:ext cx="123" cy="58"/>
              </a:xfrm>
              <a:custGeom>
                <a:avLst/>
                <a:gdLst>
                  <a:gd name="T0" fmla="*/ 123 w 123"/>
                  <a:gd name="T1" fmla="*/ 25 h 58"/>
                  <a:gd name="T2" fmla="*/ 0 w 123"/>
                  <a:gd name="T3" fmla="*/ 58 h 58"/>
                  <a:gd name="T4" fmla="*/ 0 w 123"/>
                  <a:gd name="T5" fmla="*/ 25 h 58"/>
                  <a:gd name="T6" fmla="*/ 0 w 123"/>
                  <a:gd name="T7" fmla="*/ 0 h 58"/>
                  <a:gd name="T8" fmla="*/ 123 w 123"/>
                  <a:gd name="T9" fmla="*/ 25 h 58"/>
                  <a:gd name="T10" fmla="*/ 0 60000 65536"/>
                  <a:gd name="T11" fmla="*/ 0 60000 65536"/>
                  <a:gd name="T12" fmla="*/ 0 60000 65536"/>
                  <a:gd name="T13" fmla="*/ 0 60000 65536"/>
                  <a:gd name="T14" fmla="*/ 0 60000 65536"/>
                  <a:gd name="T15" fmla="*/ 0 w 123"/>
                  <a:gd name="T16" fmla="*/ 0 h 58"/>
                  <a:gd name="T17" fmla="*/ 123 w 123"/>
                  <a:gd name="T18" fmla="*/ 58 h 58"/>
                </a:gdLst>
                <a:ahLst/>
                <a:cxnLst>
                  <a:cxn ang="T10">
                    <a:pos x="T0" y="T1"/>
                  </a:cxn>
                  <a:cxn ang="T11">
                    <a:pos x="T2" y="T3"/>
                  </a:cxn>
                  <a:cxn ang="T12">
                    <a:pos x="T4" y="T5"/>
                  </a:cxn>
                  <a:cxn ang="T13">
                    <a:pos x="T6" y="T7"/>
                  </a:cxn>
                  <a:cxn ang="T14">
                    <a:pos x="T8" y="T9"/>
                  </a:cxn>
                </a:cxnLst>
                <a:rect l="T15" t="T16" r="T17" b="T18"/>
                <a:pathLst>
                  <a:path w="123" h="58">
                    <a:moveTo>
                      <a:pt x="123" y="25"/>
                    </a:moveTo>
                    <a:lnTo>
                      <a:pt x="0" y="58"/>
                    </a:lnTo>
                    <a:lnTo>
                      <a:pt x="0" y="25"/>
                    </a:lnTo>
                    <a:lnTo>
                      <a:pt x="0" y="0"/>
                    </a:lnTo>
                    <a:lnTo>
                      <a:pt x="12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68" name="Line 38"/>
              <p:cNvSpPr>
                <a:spLocks noChangeShapeType="1"/>
              </p:cNvSpPr>
              <p:nvPr/>
            </p:nvSpPr>
            <p:spPr bwMode="auto">
              <a:xfrm>
                <a:off x="2633" y="2034"/>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1" name="Group 39"/>
            <p:cNvGrpSpPr>
              <a:grpSpLocks/>
            </p:cNvGrpSpPr>
            <p:nvPr/>
          </p:nvGrpSpPr>
          <p:grpSpPr bwMode="auto">
            <a:xfrm>
              <a:off x="2633" y="2075"/>
              <a:ext cx="302" cy="57"/>
              <a:chOff x="2633" y="2075"/>
              <a:chExt cx="302" cy="57"/>
            </a:xfrm>
          </p:grpSpPr>
          <p:sp>
            <p:nvSpPr>
              <p:cNvPr id="106965" name="Freeform 40"/>
              <p:cNvSpPr>
                <a:spLocks/>
              </p:cNvSpPr>
              <p:nvPr/>
            </p:nvSpPr>
            <p:spPr bwMode="auto">
              <a:xfrm>
                <a:off x="2812" y="2075"/>
                <a:ext cx="123" cy="57"/>
              </a:xfrm>
              <a:custGeom>
                <a:avLst/>
                <a:gdLst>
                  <a:gd name="T0" fmla="*/ 123 w 123"/>
                  <a:gd name="T1" fmla="*/ 33 h 57"/>
                  <a:gd name="T2" fmla="*/ 0 w 123"/>
                  <a:gd name="T3" fmla="*/ 57 h 57"/>
                  <a:gd name="T4" fmla="*/ 0 w 123"/>
                  <a:gd name="T5" fmla="*/ 33 h 57"/>
                  <a:gd name="T6" fmla="*/ 0 w 123"/>
                  <a:gd name="T7" fmla="*/ 0 h 57"/>
                  <a:gd name="T8" fmla="*/ 123 w 123"/>
                  <a:gd name="T9" fmla="*/ 33 h 57"/>
                  <a:gd name="T10" fmla="*/ 0 60000 65536"/>
                  <a:gd name="T11" fmla="*/ 0 60000 65536"/>
                  <a:gd name="T12" fmla="*/ 0 60000 65536"/>
                  <a:gd name="T13" fmla="*/ 0 60000 65536"/>
                  <a:gd name="T14" fmla="*/ 0 60000 65536"/>
                  <a:gd name="T15" fmla="*/ 0 w 123"/>
                  <a:gd name="T16" fmla="*/ 0 h 57"/>
                  <a:gd name="T17" fmla="*/ 123 w 123"/>
                  <a:gd name="T18" fmla="*/ 57 h 57"/>
                </a:gdLst>
                <a:ahLst/>
                <a:cxnLst>
                  <a:cxn ang="T10">
                    <a:pos x="T0" y="T1"/>
                  </a:cxn>
                  <a:cxn ang="T11">
                    <a:pos x="T2" y="T3"/>
                  </a:cxn>
                  <a:cxn ang="T12">
                    <a:pos x="T4" y="T5"/>
                  </a:cxn>
                  <a:cxn ang="T13">
                    <a:pos x="T6" y="T7"/>
                  </a:cxn>
                  <a:cxn ang="T14">
                    <a:pos x="T8" y="T9"/>
                  </a:cxn>
                </a:cxnLst>
                <a:rect l="T15" t="T16" r="T17" b="T18"/>
                <a:pathLst>
                  <a:path w="123" h="57">
                    <a:moveTo>
                      <a:pt x="123" y="33"/>
                    </a:moveTo>
                    <a:lnTo>
                      <a:pt x="0" y="57"/>
                    </a:lnTo>
                    <a:lnTo>
                      <a:pt x="0" y="33"/>
                    </a:lnTo>
                    <a:lnTo>
                      <a:pt x="0" y="0"/>
                    </a:lnTo>
                    <a:lnTo>
                      <a:pt x="1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66" name="Line 41"/>
              <p:cNvSpPr>
                <a:spLocks noChangeShapeType="1"/>
              </p:cNvSpPr>
              <p:nvPr/>
            </p:nvSpPr>
            <p:spPr bwMode="auto">
              <a:xfrm>
                <a:off x="2633" y="2108"/>
                <a:ext cx="1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12" name="Line 42"/>
            <p:cNvSpPr>
              <a:spLocks noChangeShapeType="1"/>
            </p:cNvSpPr>
            <p:nvPr/>
          </p:nvSpPr>
          <p:spPr bwMode="auto">
            <a:xfrm>
              <a:off x="2633" y="2173"/>
              <a:ext cx="4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13" name="Line 43"/>
            <p:cNvSpPr>
              <a:spLocks noChangeShapeType="1"/>
            </p:cNvSpPr>
            <p:nvPr/>
          </p:nvSpPr>
          <p:spPr bwMode="auto">
            <a:xfrm>
              <a:off x="2633" y="2312"/>
              <a:ext cx="45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6714" name="Group 44"/>
            <p:cNvGrpSpPr>
              <a:grpSpLocks/>
            </p:cNvGrpSpPr>
            <p:nvPr/>
          </p:nvGrpSpPr>
          <p:grpSpPr bwMode="auto">
            <a:xfrm>
              <a:off x="2633" y="2353"/>
              <a:ext cx="302" cy="57"/>
              <a:chOff x="2633" y="2353"/>
              <a:chExt cx="302" cy="57"/>
            </a:xfrm>
          </p:grpSpPr>
          <p:sp>
            <p:nvSpPr>
              <p:cNvPr id="106963" name="Freeform 45"/>
              <p:cNvSpPr>
                <a:spLocks/>
              </p:cNvSpPr>
              <p:nvPr/>
            </p:nvSpPr>
            <p:spPr bwMode="auto">
              <a:xfrm>
                <a:off x="2821" y="2353"/>
                <a:ext cx="114" cy="57"/>
              </a:xfrm>
              <a:custGeom>
                <a:avLst/>
                <a:gdLst>
                  <a:gd name="T0" fmla="*/ 114 w 114"/>
                  <a:gd name="T1" fmla="*/ 33 h 57"/>
                  <a:gd name="T2" fmla="*/ 0 w 114"/>
                  <a:gd name="T3" fmla="*/ 57 h 57"/>
                  <a:gd name="T4" fmla="*/ 0 w 114"/>
                  <a:gd name="T5" fmla="*/ 33 h 57"/>
                  <a:gd name="T6" fmla="*/ 0 w 114"/>
                  <a:gd name="T7" fmla="*/ 0 h 57"/>
                  <a:gd name="T8" fmla="*/ 114 w 114"/>
                  <a:gd name="T9" fmla="*/ 33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33"/>
                    </a:moveTo>
                    <a:lnTo>
                      <a:pt x="0" y="57"/>
                    </a:lnTo>
                    <a:lnTo>
                      <a:pt x="0" y="33"/>
                    </a:lnTo>
                    <a:lnTo>
                      <a:pt x="0" y="0"/>
                    </a:lnTo>
                    <a:lnTo>
                      <a:pt x="1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64" name="Line 46"/>
              <p:cNvSpPr>
                <a:spLocks noChangeShapeType="1"/>
              </p:cNvSpPr>
              <p:nvPr/>
            </p:nvSpPr>
            <p:spPr bwMode="auto">
              <a:xfrm>
                <a:off x="2633" y="2386"/>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5" name="Group 47"/>
            <p:cNvGrpSpPr>
              <a:grpSpLocks/>
            </p:cNvGrpSpPr>
            <p:nvPr/>
          </p:nvGrpSpPr>
          <p:grpSpPr bwMode="auto">
            <a:xfrm>
              <a:off x="2633" y="2427"/>
              <a:ext cx="302" cy="57"/>
              <a:chOff x="2633" y="2427"/>
              <a:chExt cx="302" cy="57"/>
            </a:xfrm>
          </p:grpSpPr>
          <p:sp>
            <p:nvSpPr>
              <p:cNvPr id="106961" name="Freeform 48"/>
              <p:cNvSpPr>
                <a:spLocks/>
              </p:cNvSpPr>
              <p:nvPr/>
            </p:nvSpPr>
            <p:spPr bwMode="auto">
              <a:xfrm>
                <a:off x="2821" y="2427"/>
                <a:ext cx="114" cy="57"/>
              </a:xfrm>
              <a:custGeom>
                <a:avLst/>
                <a:gdLst>
                  <a:gd name="T0" fmla="*/ 114 w 114"/>
                  <a:gd name="T1" fmla="*/ 24 h 57"/>
                  <a:gd name="T2" fmla="*/ 0 w 114"/>
                  <a:gd name="T3" fmla="*/ 57 h 57"/>
                  <a:gd name="T4" fmla="*/ 0 w 114"/>
                  <a:gd name="T5" fmla="*/ 24 h 57"/>
                  <a:gd name="T6" fmla="*/ 0 w 114"/>
                  <a:gd name="T7" fmla="*/ 0 h 57"/>
                  <a:gd name="T8" fmla="*/ 114 w 114"/>
                  <a:gd name="T9" fmla="*/ 24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24"/>
                    </a:moveTo>
                    <a:lnTo>
                      <a:pt x="0" y="57"/>
                    </a:lnTo>
                    <a:lnTo>
                      <a:pt x="0" y="24"/>
                    </a:lnTo>
                    <a:lnTo>
                      <a:pt x="0" y="0"/>
                    </a:lnTo>
                    <a:lnTo>
                      <a:pt x="1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62" name="Line 49"/>
              <p:cNvSpPr>
                <a:spLocks noChangeShapeType="1"/>
              </p:cNvSpPr>
              <p:nvPr/>
            </p:nvSpPr>
            <p:spPr bwMode="auto">
              <a:xfrm>
                <a:off x="2633" y="2451"/>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6" name="Group 50"/>
            <p:cNvGrpSpPr>
              <a:grpSpLocks/>
            </p:cNvGrpSpPr>
            <p:nvPr/>
          </p:nvGrpSpPr>
          <p:grpSpPr bwMode="auto">
            <a:xfrm>
              <a:off x="2633" y="2492"/>
              <a:ext cx="302" cy="58"/>
              <a:chOff x="2633" y="2492"/>
              <a:chExt cx="302" cy="58"/>
            </a:xfrm>
          </p:grpSpPr>
          <p:sp>
            <p:nvSpPr>
              <p:cNvPr id="106959" name="Freeform 51"/>
              <p:cNvSpPr>
                <a:spLocks/>
              </p:cNvSpPr>
              <p:nvPr/>
            </p:nvSpPr>
            <p:spPr bwMode="auto">
              <a:xfrm>
                <a:off x="2821" y="2492"/>
                <a:ext cx="114" cy="58"/>
              </a:xfrm>
              <a:custGeom>
                <a:avLst/>
                <a:gdLst>
                  <a:gd name="T0" fmla="*/ 114 w 114"/>
                  <a:gd name="T1" fmla="*/ 33 h 58"/>
                  <a:gd name="T2" fmla="*/ 0 w 114"/>
                  <a:gd name="T3" fmla="*/ 58 h 58"/>
                  <a:gd name="T4" fmla="*/ 0 w 114"/>
                  <a:gd name="T5" fmla="*/ 33 h 58"/>
                  <a:gd name="T6" fmla="*/ 0 w 114"/>
                  <a:gd name="T7" fmla="*/ 0 h 58"/>
                  <a:gd name="T8" fmla="*/ 114 w 114"/>
                  <a:gd name="T9" fmla="*/ 33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114" y="33"/>
                    </a:moveTo>
                    <a:lnTo>
                      <a:pt x="0" y="58"/>
                    </a:lnTo>
                    <a:lnTo>
                      <a:pt x="0" y="33"/>
                    </a:lnTo>
                    <a:lnTo>
                      <a:pt x="0" y="0"/>
                    </a:lnTo>
                    <a:lnTo>
                      <a:pt x="1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60" name="Line 52"/>
              <p:cNvSpPr>
                <a:spLocks noChangeShapeType="1"/>
              </p:cNvSpPr>
              <p:nvPr/>
            </p:nvSpPr>
            <p:spPr bwMode="auto">
              <a:xfrm>
                <a:off x="2633" y="2525"/>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7" name="Group 53"/>
            <p:cNvGrpSpPr>
              <a:grpSpLocks/>
            </p:cNvGrpSpPr>
            <p:nvPr/>
          </p:nvGrpSpPr>
          <p:grpSpPr bwMode="auto">
            <a:xfrm>
              <a:off x="2633" y="2566"/>
              <a:ext cx="302" cy="57"/>
              <a:chOff x="2633" y="2566"/>
              <a:chExt cx="302" cy="57"/>
            </a:xfrm>
          </p:grpSpPr>
          <p:sp>
            <p:nvSpPr>
              <p:cNvPr id="106957" name="Freeform 54"/>
              <p:cNvSpPr>
                <a:spLocks/>
              </p:cNvSpPr>
              <p:nvPr/>
            </p:nvSpPr>
            <p:spPr bwMode="auto">
              <a:xfrm>
                <a:off x="2821" y="2566"/>
                <a:ext cx="114" cy="57"/>
              </a:xfrm>
              <a:custGeom>
                <a:avLst/>
                <a:gdLst>
                  <a:gd name="T0" fmla="*/ 114 w 114"/>
                  <a:gd name="T1" fmla="*/ 24 h 57"/>
                  <a:gd name="T2" fmla="*/ 0 w 114"/>
                  <a:gd name="T3" fmla="*/ 57 h 57"/>
                  <a:gd name="T4" fmla="*/ 0 w 114"/>
                  <a:gd name="T5" fmla="*/ 24 h 57"/>
                  <a:gd name="T6" fmla="*/ 0 w 114"/>
                  <a:gd name="T7" fmla="*/ 0 h 57"/>
                  <a:gd name="T8" fmla="*/ 114 w 114"/>
                  <a:gd name="T9" fmla="*/ 24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24"/>
                    </a:moveTo>
                    <a:lnTo>
                      <a:pt x="0" y="57"/>
                    </a:lnTo>
                    <a:lnTo>
                      <a:pt x="0" y="24"/>
                    </a:lnTo>
                    <a:lnTo>
                      <a:pt x="0" y="0"/>
                    </a:lnTo>
                    <a:lnTo>
                      <a:pt x="1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58" name="Line 55"/>
              <p:cNvSpPr>
                <a:spLocks noChangeShapeType="1"/>
              </p:cNvSpPr>
              <p:nvPr/>
            </p:nvSpPr>
            <p:spPr bwMode="auto">
              <a:xfrm>
                <a:off x="2633" y="2590"/>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8" name="Group 56"/>
            <p:cNvGrpSpPr>
              <a:grpSpLocks/>
            </p:cNvGrpSpPr>
            <p:nvPr/>
          </p:nvGrpSpPr>
          <p:grpSpPr bwMode="auto">
            <a:xfrm>
              <a:off x="2633" y="2631"/>
              <a:ext cx="302" cy="58"/>
              <a:chOff x="2633" y="2631"/>
              <a:chExt cx="302" cy="58"/>
            </a:xfrm>
          </p:grpSpPr>
          <p:sp>
            <p:nvSpPr>
              <p:cNvPr id="106955" name="Freeform 57"/>
              <p:cNvSpPr>
                <a:spLocks/>
              </p:cNvSpPr>
              <p:nvPr/>
            </p:nvSpPr>
            <p:spPr bwMode="auto">
              <a:xfrm>
                <a:off x="2821" y="2631"/>
                <a:ext cx="114" cy="58"/>
              </a:xfrm>
              <a:custGeom>
                <a:avLst/>
                <a:gdLst>
                  <a:gd name="T0" fmla="*/ 114 w 114"/>
                  <a:gd name="T1" fmla="*/ 33 h 58"/>
                  <a:gd name="T2" fmla="*/ 0 w 114"/>
                  <a:gd name="T3" fmla="*/ 58 h 58"/>
                  <a:gd name="T4" fmla="*/ 0 w 114"/>
                  <a:gd name="T5" fmla="*/ 33 h 58"/>
                  <a:gd name="T6" fmla="*/ 0 w 114"/>
                  <a:gd name="T7" fmla="*/ 0 h 58"/>
                  <a:gd name="T8" fmla="*/ 114 w 114"/>
                  <a:gd name="T9" fmla="*/ 33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114" y="33"/>
                    </a:moveTo>
                    <a:lnTo>
                      <a:pt x="0" y="58"/>
                    </a:lnTo>
                    <a:lnTo>
                      <a:pt x="0" y="33"/>
                    </a:lnTo>
                    <a:lnTo>
                      <a:pt x="0" y="0"/>
                    </a:lnTo>
                    <a:lnTo>
                      <a:pt x="1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56" name="Line 58"/>
              <p:cNvSpPr>
                <a:spLocks noChangeShapeType="1"/>
              </p:cNvSpPr>
              <p:nvPr/>
            </p:nvSpPr>
            <p:spPr bwMode="auto">
              <a:xfrm>
                <a:off x="2633" y="2664"/>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19" name="Group 59"/>
            <p:cNvGrpSpPr>
              <a:grpSpLocks/>
            </p:cNvGrpSpPr>
            <p:nvPr/>
          </p:nvGrpSpPr>
          <p:grpSpPr bwMode="auto">
            <a:xfrm>
              <a:off x="2633" y="2705"/>
              <a:ext cx="302" cy="57"/>
              <a:chOff x="2633" y="2705"/>
              <a:chExt cx="302" cy="57"/>
            </a:xfrm>
          </p:grpSpPr>
          <p:sp>
            <p:nvSpPr>
              <p:cNvPr id="106953" name="Freeform 60"/>
              <p:cNvSpPr>
                <a:spLocks/>
              </p:cNvSpPr>
              <p:nvPr/>
            </p:nvSpPr>
            <p:spPr bwMode="auto">
              <a:xfrm>
                <a:off x="2821" y="2705"/>
                <a:ext cx="114" cy="57"/>
              </a:xfrm>
              <a:custGeom>
                <a:avLst/>
                <a:gdLst>
                  <a:gd name="T0" fmla="*/ 114 w 114"/>
                  <a:gd name="T1" fmla="*/ 25 h 57"/>
                  <a:gd name="T2" fmla="*/ 0 w 114"/>
                  <a:gd name="T3" fmla="*/ 57 h 57"/>
                  <a:gd name="T4" fmla="*/ 0 w 114"/>
                  <a:gd name="T5" fmla="*/ 25 h 57"/>
                  <a:gd name="T6" fmla="*/ 0 w 114"/>
                  <a:gd name="T7" fmla="*/ 0 h 57"/>
                  <a:gd name="T8" fmla="*/ 114 w 114"/>
                  <a:gd name="T9" fmla="*/ 25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25"/>
                    </a:moveTo>
                    <a:lnTo>
                      <a:pt x="0" y="57"/>
                    </a:lnTo>
                    <a:lnTo>
                      <a:pt x="0" y="25"/>
                    </a:lnTo>
                    <a:lnTo>
                      <a:pt x="0" y="0"/>
                    </a:lnTo>
                    <a:lnTo>
                      <a:pt x="1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54" name="Line 61"/>
              <p:cNvSpPr>
                <a:spLocks noChangeShapeType="1"/>
              </p:cNvSpPr>
              <p:nvPr/>
            </p:nvSpPr>
            <p:spPr bwMode="auto">
              <a:xfrm>
                <a:off x="2633" y="2730"/>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20" name="Group 62"/>
            <p:cNvGrpSpPr>
              <a:grpSpLocks/>
            </p:cNvGrpSpPr>
            <p:nvPr/>
          </p:nvGrpSpPr>
          <p:grpSpPr bwMode="auto">
            <a:xfrm>
              <a:off x="2633" y="2771"/>
              <a:ext cx="302" cy="57"/>
              <a:chOff x="2633" y="2771"/>
              <a:chExt cx="302" cy="57"/>
            </a:xfrm>
          </p:grpSpPr>
          <p:sp>
            <p:nvSpPr>
              <p:cNvPr id="106951" name="Freeform 63"/>
              <p:cNvSpPr>
                <a:spLocks/>
              </p:cNvSpPr>
              <p:nvPr/>
            </p:nvSpPr>
            <p:spPr bwMode="auto">
              <a:xfrm>
                <a:off x="2821" y="2771"/>
                <a:ext cx="114" cy="57"/>
              </a:xfrm>
              <a:custGeom>
                <a:avLst/>
                <a:gdLst>
                  <a:gd name="T0" fmla="*/ 114 w 114"/>
                  <a:gd name="T1" fmla="*/ 32 h 57"/>
                  <a:gd name="T2" fmla="*/ 0 w 114"/>
                  <a:gd name="T3" fmla="*/ 57 h 57"/>
                  <a:gd name="T4" fmla="*/ 0 w 114"/>
                  <a:gd name="T5" fmla="*/ 32 h 57"/>
                  <a:gd name="T6" fmla="*/ 0 w 114"/>
                  <a:gd name="T7" fmla="*/ 0 h 57"/>
                  <a:gd name="T8" fmla="*/ 114 w 114"/>
                  <a:gd name="T9" fmla="*/ 32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32"/>
                    </a:moveTo>
                    <a:lnTo>
                      <a:pt x="0" y="57"/>
                    </a:lnTo>
                    <a:lnTo>
                      <a:pt x="0" y="32"/>
                    </a:lnTo>
                    <a:lnTo>
                      <a:pt x="0" y="0"/>
                    </a:lnTo>
                    <a:lnTo>
                      <a:pt x="1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52" name="Line 64"/>
              <p:cNvSpPr>
                <a:spLocks noChangeShapeType="1"/>
              </p:cNvSpPr>
              <p:nvPr/>
            </p:nvSpPr>
            <p:spPr bwMode="auto">
              <a:xfrm>
                <a:off x="2633" y="2803"/>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21" name="Group 65"/>
            <p:cNvGrpSpPr>
              <a:grpSpLocks/>
            </p:cNvGrpSpPr>
            <p:nvPr/>
          </p:nvGrpSpPr>
          <p:grpSpPr bwMode="auto">
            <a:xfrm>
              <a:off x="2633" y="2844"/>
              <a:ext cx="302" cy="58"/>
              <a:chOff x="2633" y="2844"/>
              <a:chExt cx="302" cy="58"/>
            </a:xfrm>
          </p:grpSpPr>
          <p:sp>
            <p:nvSpPr>
              <p:cNvPr id="106949" name="Freeform 66"/>
              <p:cNvSpPr>
                <a:spLocks/>
              </p:cNvSpPr>
              <p:nvPr/>
            </p:nvSpPr>
            <p:spPr bwMode="auto">
              <a:xfrm>
                <a:off x="2821" y="2844"/>
                <a:ext cx="114" cy="58"/>
              </a:xfrm>
              <a:custGeom>
                <a:avLst/>
                <a:gdLst>
                  <a:gd name="T0" fmla="*/ 114 w 114"/>
                  <a:gd name="T1" fmla="*/ 25 h 58"/>
                  <a:gd name="T2" fmla="*/ 0 w 114"/>
                  <a:gd name="T3" fmla="*/ 58 h 58"/>
                  <a:gd name="T4" fmla="*/ 0 w 114"/>
                  <a:gd name="T5" fmla="*/ 25 h 58"/>
                  <a:gd name="T6" fmla="*/ 0 w 114"/>
                  <a:gd name="T7" fmla="*/ 0 h 58"/>
                  <a:gd name="T8" fmla="*/ 114 w 114"/>
                  <a:gd name="T9" fmla="*/ 25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114" y="25"/>
                    </a:moveTo>
                    <a:lnTo>
                      <a:pt x="0" y="58"/>
                    </a:lnTo>
                    <a:lnTo>
                      <a:pt x="0" y="25"/>
                    </a:lnTo>
                    <a:lnTo>
                      <a:pt x="0" y="0"/>
                    </a:lnTo>
                    <a:lnTo>
                      <a:pt x="1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50" name="Line 67"/>
              <p:cNvSpPr>
                <a:spLocks noChangeShapeType="1"/>
              </p:cNvSpPr>
              <p:nvPr/>
            </p:nvSpPr>
            <p:spPr bwMode="auto">
              <a:xfrm>
                <a:off x="2633" y="2869"/>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22" name="Group 68"/>
            <p:cNvGrpSpPr>
              <a:grpSpLocks/>
            </p:cNvGrpSpPr>
            <p:nvPr/>
          </p:nvGrpSpPr>
          <p:grpSpPr bwMode="auto">
            <a:xfrm>
              <a:off x="2633" y="2910"/>
              <a:ext cx="302" cy="57"/>
              <a:chOff x="2633" y="2910"/>
              <a:chExt cx="302" cy="57"/>
            </a:xfrm>
          </p:grpSpPr>
          <p:sp>
            <p:nvSpPr>
              <p:cNvPr id="106947" name="Freeform 69"/>
              <p:cNvSpPr>
                <a:spLocks/>
              </p:cNvSpPr>
              <p:nvPr/>
            </p:nvSpPr>
            <p:spPr bwMode="auto">
              <a:xfrm>
                <a:off x="2821" y="2910"/>
                <a:ext cx="114" cy="57"/>
              </a:xfrm>
              <a:custGeom>
                <a:avLst/>
                <a:gdLst>
                  <a:gd name="T0" fmla="*/ 114 w 114"/>
                  <a:gd name="T1" fmla="*/ 32 h 57"/>
                  <a:gd name="T2" fmla="*/ 0 w 114"/>
                  <a:gd name="T3" fmla="*/ 57 h 57"/>
                  <a:gd name="T4" fmla="*/ 0 w 114"/>
                  <a:gd name="T5" fmla="*/ 32 h 57"/>
                  <a:gd name="T6" fmla="*/ 0 w 114"/>
                  <a:gd name="T7" fmla="*/ 0 h 57"/>
                  <a:gd name="T8" fmla="*/ 114 w 114"/>
                  <a:gd name="T9" fmla="*/ 32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114" y="32"/>
                    </a:moveTo>
                    <a:lnTo>
                      <a:pt x="0" y="57"/>
                    </a:lnTo>
                    <a:lnTo>
                      <a:pt x="0" y="32"/>
                    </a:lnTo>
                    <a:lnTo>
                      <a:pt x="0" y="0"/>
                    </a:lnTo>
                    <a:lnTo>
                      <a:pt x="1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48" name="Line 70"/>
              <p:cNvSpPr>
                <a:spLocks noChangeShapeType="1"/>
              </p:cNvSpPr>
              <p:nvPr/>
            </p:nvSpPr>
            <p:spPr bwMode="auto">
              <a:xfrm>
                <a:off x="2633" y="2942"/>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23" name="Group 71"/>
            <p:cNvGrpSpPr>
              <a:grpSpLocks/>
            </p:cNvGrpSpPr>
            <p:nvPr/>
          </p:nvGrpSpPr>
          <p:grpSpPr bwMode="auto">
            <a:xfrm>
              <a:off x="2633" y="2983"/>
              <a:ext cx="302" cy="58"/>
              <a:chOff x="2633" y="2983"/>
              <a:chExt cx="302" cy="58"/>
            </a:xfrm>
          </p:grpSpPr>
          <p:sp>
            <p:nvSpPr>
              <p:cNvPr id="106945" name="Freeform 72"/>
              <p:cNvSpPr>
                <a:spLocks/>
              </p:cNvSpPr>
              <p:nvPr/>
            </p:nvSpPr>
            <p:spPr bwMode="auto">
              <a:xfrm>
                <a:off x="2821" y="2983"/>
                <a:ext cx="114" cy="58"/>
              </a:xfrm>
              <a:custGeom>
                <a:avLst/>
                <a:gdLst>
                  <a:gd name="T0" fmla="*/ 114 w 114"/>
                  <a:gd name="T1" fmla="*/ 25 h 58"/>
                  <a:gd name="T2" fmla="*/ 0 w 114"/>
                  <a:gd name="T3" fmla="*/ 58 h 58"/>
                  <a:gd name="T4" fmla="*/ 0 w 114"/>
                  <a:gd name="T5" fmla="*/ 25 h 58"/>
                  <a:gd name="T6" fmla="*/ 0 w 114"/>
                  <a:gd name="T7" fmla="*/ 0 h 58"/>
                  <a:gd name="T8" fmla="*/ 114 w 114"/>
                  <a:gd name="T9" fmla="*/ 25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114" y="25"/>
                    </a:moveTo>
                    <a:lnTo>
                      <a:pt x="0" y="58"/>
                    </a:lnTo>
                    <a:lnTo>
                      <a:pt x="0" y="25"/>
                    </a:lnTo>
                    <a:lnTo>
                      <a:pt x="0" y="0"/>
                    </a:lnTo>
                    <a:lnTo>
                      <a:pt x="1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46" name="Line 73"/>
              <p:cNvSpPr>
                <a:spLocks noChangeShapeType="1"/>
              </p:cNvSpPr>
              <p:nvPr/>
            </p:nvSpPr>
            <p:spPr bwMode="auto">
              <a:xfrm>
                <a:off x="2633" y="3008"/>
                <a:ext cx="18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24" name="Group 74"/>
            <p:cNvGrpSpPr>
              <a:grpSpLocks/>
            </p:cNvGrpSpPr>
            <p:nvPr/>
          </p:nvGrpSpPr>
          <p:grpSpPr bwMode="auto">
            <a:xfrm>
              <a:off x="2633" y="2214"/>
              <a:ext cx="555" cy="57"/>
              <a:chOff x="2633" y="2214"/>
              <a:chExt cx="555" cy="57"/>
            </a:xfrm>
          </p:grpSpPr>
          <p:sp>
            <p:nvSpPr>
              <p:cNvPr id="106943" name="Freeform 75"/>
              <p:cNvSpPr>
                <a:spLocks/>
              </p:cNvSpPr>
              <p:nvPr/>
            </p:nvSpPr>
            <p:spPr bwMode="auto">
              <a:xfrm>
                <a:off x="3073" y="2214"/>
                <a:ext cx="115" cy="57"/>
              </a:xfrm>
              <a:custGeom>
                <a:avLst/>
                <a:gdLst>
                  <a:gd name="T0" fmla="*/ 115 w 115"/>
                  <a:gd name="T1" fmla="*/ 33 h 57"/>
                  <a:gd name="T2" fmla="*/ 0 w 115"/>
                  <a:gd name="T3" fmla="*/ 57 h 57"/>
                  <a:gd name="T4" fmla="*/ 0 w 115"/>
                  <a:gd name="T5" fmla="*/ 33 h 57"/>
                  <a:gd name="T6" fmla="*/ 0 w 115"/>
                  <a:gd name="T7" fmla="*/ 0 h 57"/>
                  <a:gd name="T8" fmla="*/ 115 w 115"/>
                  <a:gd name="T9" fmla="*/ 33 h 57"/>
                  <a:gd name="T10" fmla="*/ 0 60000 65536"/>
                  <a:gd name="T11" fmla="*/ 0 60000 65536"/>
                  <a:gd name="T12" fmla="*/ 0 60000 65536"/>
                  <a:gd name="T13" fmla="*/ 0 60000 65536"/>
                  <a:gd name="T14" fmla="*/ 0 60000 65536"/>
                  <a:gd name="T15" fmla="*/ 0 w 115"/>
                  <a:gd name="T16" fmla="*/ 0 h 57"/>
                  <a:gd name="T17" fmla="*/ 115 w 115"/>
                  <a:gd name="T18" fmla="*/ 57 h 57"/>
                </a:gdLst>
                <a:ahLst/>
                <a:cxnLst>
                  <a:cxn ang="T10">
                    <a:pos x="T0" y="T1"/>
                  </a:cxn>
                  <a:cxn ang="T11">
                    <a:pos x="T2" y="T3"/>
                  </a:cxn>
                  <a:cxn ang="T12">
                    <a:pos x="T4" y="T5"/>
                  </a:cxn>
                  <a:cxn ang="T13">
                    <a:pos x="T6" y="T7"/>
                  </a:cxn>
                  <a:cxn ang="T14">
                    <a:pos x="T8" y="T9"/>
                  </a:cxn>
                </a:cxnLst>
                <a:rect l="T15" t="T16" r="T17" b="T18"/>
                <a:pathLst>
                  <a:path w="115" h="57">
                    <a:moveTo>
                      <a:pt x="115" y="33"/>
                    </a:moveTo>
                    <a:lnTo>
                      <a:pt x="0" y="57"/>
                    </a:lnTo>
                    <a:lnTo>
                      <a:pt x="0" y="33"/>
                    </a:lnTo>
                    <a:lnTo>
                      <a:pt x="0" y="0"/>
                    </a:lnTo>
                    <a:lnTo>
                      <a:pt x="11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44" name="Line 76"/>
              <p:cNvSpPr>
                <a:spLocks noChangeShapeType="1"/>
              </p:cNvSpPr>
              <p:nvPr/>
            </p:nvSpPr>
            <p:spPr bwMode="auto">
              <a:xfrm>
                <a:off x="2633" y="2247"/>
                <a:ext cx="4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25" name="Rectangle 77"/>
            <p:cNvSpPr>
              <a:spLocks noChangeArrowheads="1"/>
            </p:cNvSpPr>
            <p:nvPr/>
          </p:nvSpPr>
          <p:spPr bwMode="auto">
            <a:xfrm>
              <a:off x="2939" y="1432"/>
              <a:ext cx="73" cy="696"/>
            </a:xfrm>
            <a:prstGeom prst="rect">
              <a:avLst/>
            </a:prstGeom>
            <a:blipFill dpi="0" rotWithShape="0">
              <a:blip/>
              <a:srcRect/>
              <a:tile tx="0" ty="0" sx="100000" sy="100000" flip="none" algn="tl"/>
            </a:blipFill>
            <a:ln w="12700">
              <a:solidFill>
                <a:srgbClr val="000000"/>
              </a:solidFill>
              <a:miter lim="800000"/>
              <a:headEnd/>
              <a:tailEnd/>
            </a:ln>
          </p:spPr>
          <p:txBody>
            <a:bodyPr/>
            <a:lstStyle/>
            <a:p>
              <a:endParaRPr lang="fr-CH"/>
            </a:p>
          </p:txBody>
        </p:sp>
        <p:sp>
          <p:nvSpPr>
            <p:cNvPr id="106726" name="Rectangle 78"/>
            <p:cNvSpPr>
              <a:spLocks noChangeArrowheads="1"/>
            </p:cNvSpPr>
            <p:nvPr/>
          </p:nvSpPr>
          <p:spPr bwMode="auto">
            <a:xfrm>
              <a:off x="2939" y="2365"/>
              <a:ext cx="73" cy="745"/>
            </a:xfrm>
            <a:prstGeom prst="rect">
              <a:avLst/>
            </a:prstGeom>
            <a:blipFill dpi="0" rotWithShape="0">
              <a:blip/>
              <a:srcRect/>
              <a:tile tx="0" ty="0" sx="100000" sy="100000" flip="none" algn="tl"/>
            </a:blipFill>
            <a:ln w="12700">
              <a:solidFill>
                <a:srgbClr val="000000"/>
              </a:solidFill>
              <a:miter lim="800000"/>
              <a:headEnd/>
              <a:tailEnd/>
            </a:ln>
          </p:spPr>
          <p:txBody>
            <a:bodyPr/>
            <a:lstStyle/>
            <a:p>
              <a:endParaRPr lang="fr-CH"/>
            </a:p>
          </p:txBody>
        </p:sp>
        <p:sp>
          <p:nvSpPr>
            <p:cNvPr id="106727" name="Arc 79"/>
            <p:cNvSpPr>
              <a:spLocks/>
            </p:cNvSpPr>
            <p:nvPr/>
          </p:nvSpPr>
          <p:spPr bwMode="auto">
            <a:xfrm>
              <a:off x="3074" y="2132"/>
              <a:ext cx="70" cy="45"/>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21626" y="0"/>
                  </a:moveTo>
                  <a:cubicBezTo>
                    <a:pt x="21626" y="11929"/>
                    <a:pt x="11955" y="21600"/>
                    <a:pt x="26" y="21600"/>
                  </a:cubicBezTo>
                  <a:cubicBezTo>
                    <a:pt x="17" y="21600"/>
                    <a:pt x="8" y="21599"/>
                    <a:pt x="0" y="21599"/>
                  </a:cubicBezTo>
                </a:path>
                <a:path w="21626" h="21600" stroke="0" extrusionOk="0">
                  <a:moveTo>
                    <a:pt x="21626" y="0"/>
                  </a:moveTo>
                  <a:cubicBezTo>
                    <a:pt x="21626" y="11929"/>
                    <a:pt x="11955" y="21600"/>
                    <a:pt x="26" y="21600"/>
                  </a:cubicBezTo>
                  <a:cubicBezTo>
                    <a:pt x="17" y="21600"/>
                    <a:pt x="8" y="21599"/>
                    <a:pt x="0" y="21599"/>
                  </a:cubicBezTo>
                  <a:lnTo>
                    <a:pt x="26" y="0"/>
                  </a:lnTo>
                  <a:lnTo>
                    <a:pt x="21626"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28" name="Arc 80"/>
            <p:cNvSpPr>
              <a:spLocks/>
            </p:cNvSpPr>
            <p:nvPr/>
          </p:nvSpPr>
          <p:spPr bwMode="auto">
            <a:xfrm>
              <a:off x="3074" y="2087"/>
              <a:ext cx="70" cy="45"/>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0"/>
                  </a:cubicBezTo>
                  <a:cubicBezTo>
                    <a:pt x="11955" y="0"/>
                    <a:pt x="21626" y="9670"/>
                    <a:pt x="21626" y="21600"/>
                  </a:cubicBezTo>
                </a:path>
                <a:path w="21626" h="21600" stroke="0" extrusionOk="0">
                  <a:moveTo>
                    <a:pt x="0" y="0"/>
                  </a:moveTo>
                  <a:cubicBezTo>
                    <a:pt x="8" y="0"/>
                    <a:pt x="17" y="-1"/>
                    <a:pt x="26" y="0"/>
                  </a:cubicBezTo>
                  <a:cubicBezTo>
                    <a:pt x="11955" y="0"/>
                    <a:pt x="21626" y="9670"/>
                    <a:pt x="21626" y="21600"/>
                  </a:cubicBezTo>
                  <a:lnTo>
                    <a:pt x="26" y="216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6729" name="Group 81"/>
            <p:cNvGrpSpPr>
              <a:grpSpLocks/>
            </p:cNvGrpSpPr>
            <p:nvPr/>
          </p:nvGrpSpPr>
          <p:grpSpPr bwMode="auto">
            <a:xfrm>
              <a:off x="3000" y="2050"/>
              <a:ext cx="114" cy="58"/>
              <a:chOff x="3000" y="2050"/>
              <a:chExt cx="114" cy="58"/>
            </a:xfrm>
          </p:grpSpPr>
          <p:sp>
            <p:nvSpPr>
              <p:cNvPr id="106941" name="Freeform 82"/>
              <p:cNvSpPr>
                <a:spLocks/>
              </p:cNvSpPr>
              <p:nvPr/>
            </p:nvSpPr>
            <p:spPr bwMode="auto">
              <a:xfrm>
                <a:off x="3000" y="2050"/>
                <a:ext cx="114" cy="58"/>
              </a:xfrm>
              <a:custGeom>
                <a:avLst/>
                <a:gdLst>
                  <a:gd name="T0" fmla="*/ 0 w 114"/>
                  <a:gd name="T1" fmla="*/ 33 h 58"/>
                  <a:gd name="T2" fmla="*/ 114 w 114"/>
                  <a:gd name="T3" fmla="*/ 0 h 58"/>
                  <a:gd name="T4" fmla="*/ 114 w 114"/>
                  <a:gd name="T5" fmla="*/ 33 h 58"/>
                  <a:gd name="T6" fmla="*/ 114 w 114"/>
                  <a:gd name="T7" fmla="*/ 58 h 58"/>
                  <a:gd name="T8" fmla="*/ 0 w 114"/>
                  <a:gd name="T9" fmla="*/ 33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0" y="33"/>
                    </a:moveTo>
                    <a:lnTo>
                      <a:pt x="114" y="0"/>
                    </a:lnTo>
                    <a:lnTo>
                      <a:pt x="114" y="33"/>
                    </a:lnTo>
                    <a:lnTo>
                      <a:pt x="114" y="58"/>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42" name="Line 83"/>
              <p:cNvSpPr>
                <a:spLocks noChangeShapeType="1"/>
              </p:cNvSpPr>
              <p:nvPr/>
            </p:nvSpPr>
            <p:spPr bwMode="auto">
              <a:xfrm>
                <a:off x="3073" y="208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30" name="Arc 84"/>
            <p:cNvSpPr>
              <a:spLocks/>
            </p:cNvSpPr>
            <p:nvPr/>
          </p:nvSpPr>
          <p:spPr bwMode="auto">
            <a:xfrm>
              <a:off x="3098" y="2316"/>
              <a:ext cx="45" cy="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31" name="Arc 85"/>
            <p:cNvSpPr>
              <a:spLocks/>
            </p:cNvSpPr>
            <p:nvPr/>
          </p:nvSpPr>
          <p:spPr bwMode="auto">
            <a:xfrm>
              <a:off x="3119" y="2361"/>
              <a:ext cx="25" cy="45"/>
            </a:xfrm>
            <a:custGeom>
              <a:avLst/>
              <a:gdLst>
                <a:gd name="T0" fmla="*/ 0 w 21845"/>
                <a:gd name="T1" fmla="*/ 0 h 21600"/>
                <a:gd name="T2" fmla="*/ 0 w 21845"/>
                <a:gd name="T3" fmla="*/ 0 h 21600"/>
                <a:gd name="T4" fmla="*/ 0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21845" y="0"/>
                  </a:moveTo>
                  <a:cubicBezTo>
                    <a:pt x="21845" y="11929"/>
                    <a:pt x="12174" y="21600"/>
                    <a:pt x="245" y="21600"/>
                  </a:cubicBezTo>
                  <a:cubicBezTo>
                    <a:pt x="163" y="21600"/>
                    <a:pt x="81" y="21599"/>
                    <a:pt x="0" y="21598"/>
                  </a:cubicBezTo>
                </a:path>
                <a:path w="21845" h="21600" stroke="0" extrusionOk="0">
                  <a:moveTo>
                    <a:pt x="21845" y="0"/>
                  </a:moveTo>
                  <a:cubicBezTo>
                    <a:pt x="21845" y="11929"/>
                    <a:pt x="12174" y="21600"/>
                    <a:pt x="245" y="21600"/>
                  </a:cubicBezTo>
                  <a:cubicBezTo>
                    <a:pt x="163" y="21600"/>
                    <a:pt x="81" y="21599"/>
                    <a:pt x="0" y="21598"/>
                  </a:cubicBezTo>
                  <a:lnTo>
                    <a:pt x="245" y="0"/>
                  </a:lnTo>
                  <a:lnTo>
                    <a:pt x="21845"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6732" name="Group 86"/>
            <p:cNvGrpSpPr>
              <a:grpSpLocks/>
            </p:cNvGrpSpPr>
            <p:nvPr/>
          </p:nvGrpSpPr>
          <p:grpSpPr bwMode="auto">
            <a:xfrm>
              <a:off x="3000" y="2378"/>
              <a:ext cx="114" cy="57"/>
              <a:chOff x="3000" y="2378"/>
              <a:chExt cx="114" cy="57"/>
            </a:xfrm>
          </p:grpSpPr>
          <p:sp>
            <p:nvSpPr>
              <p:cNvPr id="106939" name="Freeform 87"/>
              <p:cNvSpPr>
                <a:spLocks/>
              </p:cNvSpPr>
              <p:nvPr/>
            </p:nvSpPr>
            <p:spPr bwMode="auto">
              <a:xfrm>
                <a:off x="3000" y="2378"/>
                <a:ext cx="114" cy="57"/>
              </a:xfrm>
              <a:custGeom>
                <a:avLst/>
                <a:gdLst>
                  <a:gd name="T0" fmla="*/ 0 w 114"/>
                  <a:gd name="T1" fmla="*/ 24 h 57"/>
                  <a:gd name="T2" fmla="*/ 114 w 114"/>
                  <a:gd name="T3" fmla="*/ 0 h 57"/>
                  <a:gd name="T4" fmla="*/ 114 w 114"/>
                  <a:gd name="T5" fmla="*/ 24 h 57"/>
                  <a:gd name="T6" fmla="*/ 114 w 114"/>
                  <a:gd name="T7" fmla="*/ 57 h 57"/>
                  <a:gd name="T8" fmla="*/ 0 w 114"/>
                  <a:gd name="T9" fmla="*/ 24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0" y="24"/>
                    </a:moveTo>
                    <a:lnTo>
                      <a:pt x="114" y="0"/>
                    </a:lnTo>
                    <a:lnTo>
                      <a:pt x="114" y="24"/>
                    </a:lnTo>
                    <a:lnTo>
                      <a:pt x="114" y="5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940" name="Line 88"/>
              <p:cNvSpPr>
                <a:spLocks noChangeShapeType="1"/>
              </p:cNvSpPr>
              <p:nvPr/>
            </p:nvSpPr>
            <p:spPr bwMode="auto">
              <a:xfrm>
                <a:off x="3090" y="240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33" name="Freeform 89"/>
            <p:cNvSpPr>
              <a:spLocks/>
            </p:cNvSpPr>
            <p:nvPr/>
          </p:nvSpPr>
          <p:spPr bwMode="auto">
            <a:xfrm>
              <a:off x="3179" y="1575"/>
              <a:ext cx="74" cy="672"/>
            </a:xfrm>
            <a:custGeom>
              <a:avLst/>
              <a:gdLst>
                <a:gd name="T0" fmla="*/ 74 w 74"/>
                <a:gd name="T1" fmla="*/ 0 h 672"/>
                <a:gd name="T2" fmla="*/ 66 w 74"/>
                <a:gd name="T3" fmla="*/ 9 h 672"/>
                <a:gd name="T4" fmla="*/ 49 w 74"/>
                <a:gd name="T5" fmla="*/ 33 h 672"/>
                <a:gd name="T6" fmla="*/ 25 w 74"/>
                <a:gd name="T7" fmla="*/ 123 h 672"/>
                <a:gd name="T8" fmla="*/ 9 w 74"/>
                <a:gd name="T9" fmla="*/ 213 h 672"/>
                <a:gd name="T10" fmla="*/ 9 w 74"/>
                <a:gd name="T11" fmla="*/ 254 h 672"/>
                <a:gd name="T12" fmla="*/ 9 w 74"/>
                <a:gd name="T13" fmla="*/ 287 h 672"/>
                <a:gd name="T14" fmla="*/ 0 w 74"/>
                <a:gd name="T15" fmla="*/ 352 h 672"/>
                <a:gd name="T16" fmla="*/ 0 w 74"/>
                <a:gd name="T17" fmla="*/ 410 h 672"/>
                <a:gd name="T18" fmla="*/ 0 w 74"/>
                <a:gd name="T19" fmla="*/ 459 h 672"/>
                <a:gd name="T20" fmla="*/ 9 w 74"/>
                <a:gd name="T21" fmla="*/ 492 h 672"/>
                <a:gd name="T22" fmla="*/ 9 w 74"/>
                <a:gd name="T23" fmla="*/ 524 h 672"/>
                <a:gd name="T24" fmla="*/ 9 w 74"/>
                <a:gd name="T25" fmla="*/ 541 h 672"/>
                <a:gd name="T26" fmla="*/ 9 w 74"/>
                <a:gd name="T27" fmla="*/ 557 h 672"/>
                <a:gd name="T28" fmla="*/ 9 w 74"/>
                <a:gd name="T29" fmla="*/ 565 h 672"/>
                <a:gd name="T30" fmla="*/ 9 w 74"/>
                <a:gd name="T31" fmla="*/ 582 h 672"/>
                <a:gd name="T32" fmla="*/ 9 w 74"/>
                <a:gd name="T33" fmla="*/ 614 h 672"/>
                <a:gd name="T34" fmla="*/ 9 w 74"/>
                <a:gd name="T35" fmla="*/ 672 h 672"/>
                <a:gd name="T36" fmla="*/ 0 w 74"/>
                <a:gd name="T37" fmla="*/ 672 h 6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672"/>
                <a:gd name="T59" fmla="*/ 74 w 74"/>
                <a:gd name="T60" fmla="*/ 672 h 6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672">
                  <a:moveTo>
                    <a:pt x="74" y="0"/>
                  </a:moveTo>
                  <a:lnTo>
                    <a:pt x="66" y="9"/>
                  </a:lnTo>
                  <a:lnTo>
                    <a:pt x="49" y="33"/>
                  </a:lnTo>
                  <a:lnTo>
                    <a:pt x="25" y="123"/>
                  </a:lnTo>
                  <a:lnTo>
                    <a:pt x="9" y="213"/>
                  </a:lnTo>
                  <a:lnTo>
                    <a:pt x="9" y="254"/>
                  </a:lnTo>
                  <a:lnTo>
                    <a:pt x="9" y="287"/>
                  </a:lnTo>
                  <a:lnTo>
                    <a:pt x="0" y="352"/>
                  </a:lnTo>
                  <a:lnTo>
                    <a:pt x="0" y="410"/>
                  </a:lnTo>
                  <a:lnTo>
                    <a:pt x="0" y="459"/>
                  </a:lnTo>
                  <a:lnTo>
                    <a:pt x="9" y="492"/>
                  </a:lnTo>
                  <a:lnTo>
                    <a:pt x="9" y="524"/>
                  </a:lnTo>
                  <a:lnTo>
                    <a:pt x="9" y="541"/>
                  </a:lnTo>
                  <a:lnTo>
                    <a:pt x="9" y="557"/>
                  </a:lnTo>
                  <a:lnTo>
                    <a:pt x="9" y="565"/>
                  </a:lnTo>
                  <a:lnTo>
                    <a:pt x="9" y="582"/>
                  </a:lnTo>
                  <a:lnTo>
                    <a:pt x="9" y="614"/>
                  </a:lnTo>
                  <a:lnTo>
                    <a:pt x="9" y="672"/>
                  </a:lnTo>
                  <a:lnTo>
                    <a:pt x="0" y="67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34" name="Freeform 90"/>
            <p:cNvSpPr>
              <a:spLocks/>
            </p:cNvSpPr>
            <p:nvPr/>
          </p:nvSpPr>
          <p:spPr bwMode="auto">
            <a:xfrm>
              <a:off x="3245" y="1575"/>
              <a:ext cx="73" cy="672"/>
            </a:xfrm>
            <a:custGeom>
              <a:avLst/>
              <a:gdLst>
                <a:gd name="T0" fmla="*/ 73 w 73"/>
                <a:gd name="T1" fmla="*/ 0 h 672"/>
                <a:gd name="T2" fmla="*/ 65 w 73"/>
                <a:gd name="T3" fmla="*/ 9 h 672"/>
                <a:gd name="T4" fmla="*/ 49 w 73"/>
                <a:gd name="T5" fmla="*/ 33 h 672"/>
                <a:gd name="T6" fmla="*/ 24 w 73"/>
                <a:gd name="T7" fmla="*/ 123 h 672"/>
                <a:gd name="T8" fmla="*/ 8 w 73"/>
                <a:gd name="T9" fmla="*/ 213 h 672"/>
                <a:gd name="T10" fmla="*/ 8 w 73"/>
                <a:gd name="T11" fmla="*/ 254 h 672"/>
                <a:gd name="T12" fmla="*/ 8 w 73"/>
                <a:gd name="T13" fmla="*/ 287 h 672"/>
                <a:gd name="T14" fmla="*/ 0 w 73"/>
                <a:gd name="T15" fmla="*/ 352 h 672"/>
                <a:gd name="T16" fmla="*/ 0 w 73"/>
                <a:gd name="T17" fmla="*/ 418 h 672"/>
                <a:gd name="T18" fmla="*/ 8 w 73"/>
                <a:gd name="T19" fmla="*/ 500 h 672"/>
                <a:gd name="T20" fmla="*/ 8 w 73"/>
                <a:gd name="T21" fmla="*/ 524 h 672"/>
                <a:gd name="T22" fmla="*/ 8 w 73"/>
                <a:gd name="T23" fmla="*/ 541 h 672"/>
                <a:gd name="T24" fmla="*/ 8 w 73"/>
                <a:gd name="T25" fmla="*/ 557 h 672"/>
                <a:gd name="T26" fmla="*/ 8 w 73"/>
                <a:gd name="T27" fmla="*/ 565 h 672"/>
                <a:gd name="T28" fmla="*/ 8 w 73"/>
                <a:gd name="T29" fmla="*/ 582 h 672"/>
                <a:gd name="T30" fmla="*/ 8 w 73"/>
                <a:gd name="T31" fmla="*/ 614 h 672"/>
                <a:gd name="T32" fmla="*/ 8 w 73"/>
                <a:gd name="T33" fmla="*/ 672 h 672"/>
                <a:gd name="T34" fmla="*/ 0 w 73"/>
                <a:gd name="T35" fmla="*/ 672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672"/>
                <a:gd name="T56" fmla="*/ 73 w 73"/>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672">
                  <a:moveTo>
                    <a:pt x="73" y="0"/>
                  </a:moveTo>
                  <a:lnTo>
                    <a:pt x="65" y="9"/>
                  </a:lnTo>
                  <a:lnTo>
                    <a:pt x="49" y="33"/>
                  </a:lnTo>
                  <a:lnTo>
                    <a:pt x="24" y="123"/>
                  </a:lnTo>
                  <a:lnTo>
                    <a:pt x="8" y="213"/>
                  </a:lnTo>
                  <a:lnTo>
                    <a:pt x="8" y="254"/>
                  </a:lnTo>
                  <a:lnTo>
                    <a:pt x="8" y="287"/>
                  </a:lnTo>
                  <a:lnTo>
                    <a:pt x="0" y="352"/>
                  </a:lnTo>
                  <a:lnTo>
                    <a:pt x="0" y="418"/>
                  </a:lnTo>
                  <a:lnTo>
                    <a:pt x="8" y="500"/>
                  </a:lnTo>
                  <a:lnTo>
                    <a:pt x="8" y="524"/>
                  </a:lnTo>
                  <a:lnTo>
                    <a:pt x="8" y="541"/>
                  </a:lnTo>
                  <a:lnTo>
                    <a:pt x="8" y="557"/>
                  </a:lnTo>
                  <a:lnTo>
                    <a:pt x="8" y="565"/>
                  </a:lnTo>
                  <a:lnTo>
                    <a:pt x="8" y="582"/>
                  </a:lnTo>
                  <a:lnTo>
                    <a:pt x="8" y="614"/>
                  </a:lnTo>
                  <a:lnTo>
                    <a:pt x="8" y="672"/>
                  </a:lnTo>
                  <a:lnTo>
                    <a:pt x="0" y="67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35" name="Freeform 91"/>
            <p:cNvSpPr>
              <a:spLocks/>
            </p:cNvSpPr>
            <p:nvPr/>
          </p:nvSpPr>
          <p:spPr bwMode="auto">
            <a:xfrm>
              <a:off x="3131" y="2230"/>
              <a:ext cx="73" cy="680"/>
            </a:xfrm>
            <a:custGeom>
              <a:avLst/>
              <a:gdLst>
                <a:gd name="T0" fmla="*/ 0 w 73"/>
                <a:gd name="T1" fmla="*/ 680 h 680"/>
                <a:gd name="T2" fmla="*/ 8 w 73"/>
                <a:gd name="T3" fmla="*/ 631 h 680"/>
                <a:gd name="T4" fmla="*/ 40 w 73"/>
                <a:gd name="T5" fmla="*/ 549 h 680"/>
                <a:gd name="T6" fmla="*/ 57 w 73"/>
                <a:gd name="T7" fmla="*/ 451 h 680"/>
                <a:gd name="T8" fmla="*/ 57 w 73"/>
                <a:gd name="T9" fmla="*/ 410 h 680"/>
                <a:gd name="T10" fmla="*/ 65 w 73"/>
                <a:gd name="T11" fmla="*/ 385 h 680"/>
                <a:gd name="T12" fmla="*/ 65 w 73"/>
                <a:gd name="T13" fmla="*/ 311 h 680"/>
                <a:gd name="T14" fmla="*/ 65 w 73"/>
                <a:gd name="T15" fmla="*/ 254 h 680"/>
                <a:gd name="T16" fmla="*/ 65 w 73"/>
                <a:gd name="T17" fmla="*/ 205 h 680"/>
                <a:gd name="T18" fmla="*/ 65 w 73"/>
                <a:gd name="T19" fmla="*/ 180 h 680"/>
                <a:gd name="T20" fmla="*/ 57 w 73"/>
                <a:gd name="T21" fmla="*/ 139 h 680"/>
                <a:gd name="T22" fmla="*/ 57 w 73"/>
                <a:gd name="T23" fmla="*/ 123 h 680"/>
                <a:gd name="T24" fmla="*/ 57 w 73"/>
                <a:gd name="T25" fmla="*/ 115 h 680"/>
                <a:gd name="T26" fmla="*/ 57 w 73"/>
                <a:gd name="T27" fmla="*/ 107 h 680"/>
                <a:gd name="T28" fmla="*/ 57 w 73"/>
                <a:gd name="T29" fmla="*/ 90 h 680"/>
                <a:gd name="T30" fmla="*/ 57 w 73"/>
                <a:gd name="T31" fmla="*/ 58 h 680"/>
                <a:gd name="T32" fmla="*/ 65 w 73"/>
                <a:gd name="T33" fmla="*/ 8 h 680"/>
                <a:gd name="T34" fmla="*/ 65 w 73"/>
                <a:gd name="T35" fmla="*/ 0 h 680"/>
                <a:gd name="T36" fmla="*/ 73 w 73"/>
                <a:gd name="T37" fmla="*/ 0 h 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680"/>
                <a:gd name="T59" fmla="*/ 73 w 73"/>
                <a:gd name="T60" fmla="*/ 680 h 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680">
                  <a:moveTo>
                    <a:pt x="0" y="680"/>
                  </a:moveTo>
                  <a:lnTo>
                    <a:pt x="8" y="631"/>
                  </a:lnTo>
                  <a:lnTo>
                    <a:pt x="40" y="549"/>
                  </a:lnTo>
                  <a:lnTo>
                    <a:pt x="57" y="451"/>
                  </a:lnTo>
                  <a:lnTo>
                    <a:pt x="57" y="410"/>
                  </a:lnTo>
                  <a:lnTo>
                    <a:pt x="65" y="385"/>
                  </a:lnTo>
                  <a:lnTo>
                    <a:pt x="65" y="311"/>
                  </a:lnTo>
                  <a:lnTo>
                    <a:pt x="65" y="254"/>
                  </a:lnTo>
                  <a:lnTo>
                    <a:pt x="65" y="205"/>
                  </a:lnTo>
                  <a:lnTo>
                    <a:pt x="65" y="180"/>
                  </a:lnTo>
                  <a:lnTo>
                    <a:pt x="57" y="139"/>
                  </a:lnTo>
                  <a:lnTo>
                    <a:pt x="57" y="123"/>
                  </a:lnTo>
                  <a:lnTo>
                    <a:pt x="57" y="115"/>
                  </a:lnTo>
                  <a:lnTo>
                    <a:pt x="57" y="107"/>
                  </a:lnTo>
                  <a:lnTo>
                    <a:pt x="57" y="90"/>
                  </a:lnTo>
                  <a:lnTo>
                    <a:pt x="57" y="58"/>
                  </a:lnTo>
                  <a:lnTo>
                    <a:pt x="65" y="8"/>
                  </a:lnTo>
                  <a:lnTo>
                    <a:pt x="65" y="0"/>
                  </a:lnTo>
                  <a:lnTo>
                    <a:pt x="7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36" name="Freeform 92"/>
            <p:cNvSpPr>
              <a:spLocks/>
            </p:cNvSpPr>
            <p:nvPr/>
          </p:nvSpPr>
          <p:spPr bwMode="auto">
            <a:xfrm>
              <a:off x="3196" y="2238"/>
              <a:ext cx="73" cy="672"/>
            </a:xfrm>
            <a:custGeom>
              <a:avLst/>
              <a:gdLst>
                <a:gd name="T0" fmla="*/ 0 w 73"/>
                <a:gd name="T1" fmla="*/ 672 h 672"/>
                <a:gd name="T2" fmla="*/ 0 w 73"/>
                <a:gd name="T3" fmla="*/ 655 h 672"/>
                <a:gd name="T4" fmla="*/ 8 w 73"/>
                <a:gd name="T5" fmla="*/ 631 h 672"/>
                <a:gd name="T6" fmla="*/ 41 w 73"/>
                <a:gd name="T7" fmla="*/ 549 h 672"/>
                <a:gd name="T8" fmla="*/ 57 w 73"/>
                <a:gd name="T9" fmla="*/ 451 h 672"/>
                <a:gd name="T10" fmla="*/ 57 w 73"/>
                <a:gd name="T11" fmla="*/ 410 h 672"/>
                <a:gd name="T12" fmla="*/ 65 w 73"/>
                <a:gd name="T13" fmla="*/ 385 h 672"/>
                <a:gd name="T14" fmla="*/ 65 w 73"/>
                <a:gd name="T15" fmla="*/ 312 h 672"/>
                <a:gd name="T16" fmla="*/ 65 w 73"/>
                <a:gd name="T17" fmla="*/ 254 h 672"/>
                <a:gd name="T18" fmla="*/ 65 w 73"/>
                <a:gd name="T19" fmla="*/ 172 h 672"/>
                <a:gd name="T20" fmla="*/ 57 w 73"/>
                <a:gd name="T21" fmla="*/ 140 h 672"/>
                <a:gd name="T22" fmla="*/ 57 w 73"/>
                <a:gd name="T23" fmla="*/ 123 h 672"/>
                <a:gd name="T24" fmla="*/ 57 w 73"/>
                <a:gd name="T25" fmla="*/ 107 h 672"/>
                <a:gd name="T26" fmla="*/ 57 w 73"/>
                <a:gd name="T27" fmla="*/ 99 h 672"/>
                <a:gd name="T28" fmla="*/ 57 w 73"/>
                <a:gd name="T29" fmla="*/ 82 h 672"/>
                <a:gd name="T30" fmla="*/ 57 w 73"/>
                <a:gd name="T31" fmla="*/ 50 h 672"/>
                <a:gd name="T32" fmla="*/ 65 w 73"/>
                <a:gd name="T33" fmla="*/ 0 h 672"/>
                <a:gd name="T34" fmla="*/ 73 w 73"/>
                <a:gd name="T35" fmla="*/ 0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672"/>
                <a:gd name="T56" fmla="*/ 73 w 73"/>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672">
                  <a:moveTo>
                    <a:pt x="0" y="672"/>
                  </a:moveTo>
                  <a:lnTo>
                    <a:pt x="0" y="655"/>
                  </a:lnTo>
                  <a:lnTo>
                    <a:pt x="8" y="631"/>
                  </a:lnTo>
                  <a:lnTo>
                    <a:pt x="41" y="549"/>
                  </a:lnTo>
                  <a:lnTo>
                    <a:pt x="57" y="451"/>
                  </a:lnTo>
                  <a:lnTo>
                    <a:pt x="57" y="410"/>
                  </a:lnTo>
                  <a:lnTo>
                    <a:pt x="65" y="385"/>
                  </a:lnTo>
                  <a:lnTo>
                    <a:pt x="65" y="312"/>
                  </a:lnTo>
                  <a:lnTo>
                    <a:pt x="65" y="254"/>
                  </a:lnTo>
                  <a:lnTo>
                    <a:pt x="65" y="172"/>
                  </a:lnTo>
                  <a:lnTo>
                    <a:pt x="57" y="140"/>
                  </a:lnTo>
                  <a:lnTo>
                    <a:pt x="57" y="123"/>
                  </a:lnTo>
                  <a:lnTo>
                    <a:pt x="57" y="107"/>
                  </a:lnTo>
                  <a:lnTo>
                    <a:pt x="57" y="99"/>
                  </a:lnTo>
                  <a:lnTo>
                    <a:pt x="57" y="82"/>
                  </a:lnTo>
                  <a:lnTo>
                    <a:pt x="57" y="50"/>
                  </a:lnTo>
                  <a:lnTo>
                    <a:pt x="65" y="0"/>
                  </a:lnTo>
                  <a:lnTo>
                    <a:pt x="7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37" name="Line 93"/>
            <p:cNvSpPr>
              <a:spLocks noChangeShapeType="1"/>
            </p:cNvSpPr>
            <p:nvPr/>
          </p:nvSpPr>
          <p:spPr bwMode="auto">
            <a:xfrm>
              <a:off x="3269" y="2222"/>
              <a:ext cx="1" cy="4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38" name="Line 94"/>
            <p:cNvSpPr>
              <a:spLocks noChangeShapeType="1"/>
            </p:cNvSpPr>
            <p:nvPr/>
          </p:nvSpPr>
          <p:spPr bwMode="auto">
            <a:xfrm>
              <a:off x="3204" y="2214"/>
              <a:ext cx="1"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39" name="Line 95"/>
            <p:cNvSpPr>
              <a:spLocks noChangeShapeType="1"/>
            </p:cNvSpPr>
            <p:nvPr/>
          </p:nvSpPr>
          <p:spPr bwMode="auto">
            <a:xfrm>
              <a:off x="3245" y="2222"/>
              <a:ext cx="1"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0" name="Line 96"/>
            <p:cNvSpPr>
              <a:spLocks noChangeShapeType="1"/>
            </p:cNvSpPr>
            <p:nvPr/>
          </p:nvSpPr>
          <p:spPr bwMode="auto">
            <a:xfrm>
              <a:off x="2935" y="2361"/>
              <a:ext cx="65"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1" name="Line 97"/>
            <p:cNvSpPr>
              <a:spLocks noChangeShapeType="1"/>
            </p:cNvSpPr>
            <p:nvPr/>
          </p:nvSpPr>
          <p:spPr bwMode="auto">
            <a:xfrm>
              <a:off x="2935" y="2124"/>
              <a:ext cx="65"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2" name="Line 98"/>
            <p:cNvSpPr>
              <a:spLocks noChangeShapeType="1"/>
            </p:cNvSpPr>
            <p:nvPr/>
          </p:nvSpPr>
          <p:spPr bwMode="auto">
            <a:xfrm>
              <a:off x="2935" y="1428"/>
              <a:ext cx="65"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6743" name="Group 99"/>
            <p:cNvGrpSpPr>
              <a:grpSpLocks/>
            </p:cNvGrpSpPr>
            <p:nvPr/>
          </p:nvGrpSpPr>
          <p:grpSpPr bwMode="auto">
            <a:xfrm>
              <a:off x="2918" y="1412"/>
              <a:ext cx="98" cy="24"/>
              <a:chOff x="2918" y="1412"/>
              <a:chExt cx="98" cy="24"/>
            </a:xfrm>
          </p:grpSpPr>
          <p:sp>
            <p:nvSpPr>
              <p:cNvPr id="106934" name="Line 100"/>
              <p:cNvSpPr>
                <a:spLocks noChangeShapeType="1"/>
              </p:cNvSpPr>
              <p:nvPr/>
            </p:nvSpPr>
            <p:spPr bwMode="auto">
              <a:xfrm>
                <a:off x="2927" y="1412"/>
                <a:ext cx="65" cy="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35" name="Freeform 101"/>
              <p:cNvSpPr>
                <a:spLocks/>
              </p:cNvSpPr>
              <p:nvPr/>
            </p:nvSpPr>
            <p:spPr bwMode="auto">
              <a:xfrm>
                <a:off x="2967" y="1420"/>
                <a:ext cx="25" cy="8"/>
              </a:xfrm>
              <a:custGeom>
                <a:avLst/>
                <a:gdLst>
                  <a:gd name="T0" fmla="*/ 0 w 25"/>
                  <a:gd name="T1" fmla="*/ 8 h 8"/>
                  <a:gd name="T2" fmla="*/ 9 w 25"/>
                  <a:gd name="T3" fmla="*/ 0 h 8"/>
                  <a:gd name="T4" fmla="*/ 17 w 25"/>
                  <a:gd name="T5" fmla="*/ 0 h 8"/>
                  <a:gd name="T6" fmla="*/ 25 w 25"/>
                  <a:gd name="T7" fmla="*/ 0 h 8"/>
                  <a:gd name="T8" fmla="*/ 25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0" y="8"/>
                    </a:moveTo>
                    <a:lnTo>
                      <a:pt x="9" y="0"/>
                    </a:lnTo>
                    <a:lnTo>
                      <a:pt x="17" y="0"/>
                    </a:lnTo>
                    <a:lnTo>
                      <a:pt x="2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6" name="Freeform 102"/>
              <p:cNvSpPr>
                <a:spLocks/>
              </p:cNvSpPr>
              <p:nvPr/>
            </p:nvSpPr>
            <p:spPr bwMode="auto">
              <a:xfrm>
                <a:off x="2992" y="1420"/>
                <a:ext cx="24" cy="16"/>
              </a:xfrm>
              <a:custGeom>
                <a:avLst/>
                <a:gdLst>
                  <a:gd name="T0" fmla="*/ 0 w 24"/>
                  <a:gd name="T1" fmla="*/ 0 h 16"/>
                  <a:gd name="T2" fmla="*/ 8 w 24"/>
                  <a:gd name="T3" fmla="*/ 8 h 16"/>
                  <a:gd name="T4" fmla="*/ 16 w 24"/>
                  <a:gd name="T5" fmla="*/ 8 h 16"/>
                  <a:gd name="T6" fmla="*/ 16 w 24"/>
                  <a:gd name="T7" fmla="*/ 8 h 16"/>
                  <a:gd name="T8" fmla="*/ 24 w 24"/>
                  <a:gd name="T9" fmla="*/ 16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0"/>
                    </a:moveTo>
                    <a:lnTo>
                      <a:pt x="8" y="8"/>
                    </a:lnTo>
                    <a:lnTo>
                      <a:pt x="16" y="8"/>
                    </a:lnTo>
                    <a:lnTo>
                      <a:pt x="24" y="1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7" name="Freeform 103"/>
              <p:cNvSpPr>
                <a:spLocks/>
              </p:cNvSpPr>
              <p:nvPr/>
            </p:nvSpPr>
            <p:spPr bwMode="auto">
              <a:xfrm>
                <a:off x="2943" y="1428"/>
                <a:ext cx="24" cy="8"/>
              </a:xfrm>
              <a:custGeom>
                <a:avLst/>
                <a:gdLst>
                  <a:gd name="T0" fmla="*/ 24 w 24"/>
                  <a:gd name="T1" fmla="*/ 0 h 8"/>
                  <a:gd name="T2" fmla="*/ 24 w 24"/>
                  <a:gd name="T3" fmla="*/ 8 h 8"/>
                  <a:gd name="T4" fmla="*/ 24 w 24"/>
                  <a:gd name="T5" fmla="*/ 8 h 8"/>
                  <a:gd name="T6" fmla="*/ 16 w 24"/>
                  <a:gd name="T7" fmla="*/ 8 h 8"/>
                  <a:gd name="T8" fmla="*/ 16 w 24"/>
                  <a:gd name="T9" fmla="*/ 8 h 8"/>
                  <a:gd name="T10" fmla="*/ 8 w 24"/>
                  <a:gd name="T11" fmla="*/ 8 h 8"/>
                  <a:gd name="T12" fmla="*/ 0 w 24"/>
                  <a:gd name="T13" fmla="*/ 8 h 8"/>
                  <a:gd name="T14" fmla="*/ 0 60000 65536"/>
                  <a:gd name="T15" fmla="*/ 0 60000 65536"/>
                  <a:gd name="T16" fmla="*/ 0 60000 65536"/>
                  <a:gd name="T17" fmla="*/ 0 60000 65536"/>
                  <a:gd name="T18" fmla="*/ 0 60000 65536"/>
                  <a:gd name="T19" fmla="*/ 0 60000 65536"/>
                  <a:gd name="T20" fmla="*/ 0 60000 65536"/>
                  <a:gd name="T21" fmla="*/ 0 w 24"/>
                  <a:gd name="T22" fmla="*/ 0 h 8"/>
                  <a:gd name="T23" fmla="*/ 24 w 2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
                    <a:moveTo>
                      <a:pt x="24" y="0"/>
                    </a:moveTo>
                    <a:lnTo>
                      <a:pt x="24" y="8"/>
                    </a:lnTo>
                    <a:lnTo>
                      <a:pt x="16" y="8"/>
                    </a:lnTo>
                    <a:lnTo>
                      <a:pt x="8" y="8"/>
                    </a:lnTo>
                    <a:lnTo>
                      <a:pt x="0" y="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8" name="Freeform 104"/>
              <p:cNvSpPr>
                <a:spLocks/>
              </p:cNvSpPr>
              <p:nvPr/>
            </p:nvSpPr>
            <p:spPr bwMode="auto">
              <a:xfrm>
                <a:off x="2918" y="1420"/>
                <a:ext cx="25" cy="16"/>
              </a:xfrm>
              <a:custGeom>
                <a:avLst/>
                <a:gdLst>
                  <a:gd name="T0" fmla="*/ 25 w 25"/>
                  <a:gd name="T1" fmla="*/ 16 h 16"/>
                  <a:gd name="T2" fmla="*/ 25 w 25"/>
                  <a:gd name="T3" fmla="*/ 16 h 16"/>
                  <a:gd name="T4" fmla="*/ 17 w 25"/>
                  <a:gd name="T5" fmla="*/ 16 h 16"/>
                  <a:gd name="T6" fmla="*/ 9 w 25"/>
                  <a:gd name="T7" fmla="*/ 8 h 16"/>
                  <a:gd name="T8" fmla="*/ 9 w 25"/>
                  <a:gd name="T9" fmla="*/ 8 h 16"/>
                  <a:gd name="T10" fmla="*/ 0 w 25"/>
                  <a:gd name="T11" fmla="*/ 8 h 16"/>
                  <a:gd name="T12" fmla="*/ 0 w 25"/>
                  <a:gd name="T13" fmla="*/ 0 h 16"/>
                  <a:gd name="T14" fmla="*/ 0 60000 65536"/>
                  <a:gd name="T15" fmla="*/ 0 60000 65536"/>
                  <a:gd name="T16" fmla="*/ 0 60000 65536"/>
                  <a:gd name="T17" fmla="*/ 0 60000 65536"/>
                  <a:gd name="T18" fmla="*/ 0 60000 65536"/>
                  <a:gd name="T19" fmla="*/ 0 60000 65536"/>
                  <a:gd name="T20" fmla="*/ 0 60000 65536"/>
                  <a:gd name="T21" fmla="*/ 0 w 25"/>
                  <a:gd name="T22" fmla="*/ 0 h 16"/>
                  <a:gd name="T23" fmla="*/ 25 w 2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
                    <a:moveTo>
                      <a:pt x="25" y="16"/>
                    </a:moveTo>
                    <a:lnTo>
                      <a:pt x="25" y="16"/>
                    </a:lnTo>
                    <a:lnTo>
                      <a:pt x="17" y="16"/>
                    </a:lnTo>
                    <a:lnTo>
                      <a:pt x="9" y="8"/>
                    </a:lnTo>
                    <a:lnTo>
                      <a:pt x="0" y="8"/>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6744" name="Group 105"/>
            <p:cNvGrpSpPr>
              <a:grpSpLocks/>
            </p:cNvGrpSpPr>
            <p:nvPr/>
          </p:nvGrpSpPr>
          <p:grpSpPr bwMode="auto">
            <a:xfrm>
              <a:off x="2918" y="3090"/>
              <a:ext cx="98" cy="25"/>
              <a:chOff x="2918" y="3090"/>
              <a:chExt cx="98" cy="25"/>
            </a:xfrm>
          </p:grpSpPr>
          <p:sp>
            <p:nvSpPr>
              <p:cNvPr id="106929" name="Line 106"/>
              <p:cNvSpPr>
                <a:spLocks noChangeShapeType="1"/>
              </p:cNvSpPr>
              <p:nvPr/>
            </p:nvSpPr>
            <p:spPr bwMode="auto">
              <a:xfrm>
                <a:off x="2935" y="3114"/>
                <a:ext cx="65"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30" name="Freeform 107"/>
              <p:cNvSpPr>
                <a:spLocks/>
              </p:cNvSpPr>
              <p:nvPr/>
            </p:nvSpPr>
            <p:spPr bwMode="auto">
              <a:xfrm>
                <a:off x="2967" y="3098"/>
                <a:ext cx="25" cy="8"/>
              </a:xfrm>
              <a:custGeom>
                <a:avLst/>
                <a:gdLst>
                  <a:gd name="T0" fmla="*/ 0 w 25"/>
                  <a:gd name="T1" fmla="*/ 8 h 8"/>
                  <a:gd name="T2" fmla="*/ 0 w 25"/>
                  <a:gd name="T3" fmla="*/ 8 h 8"/>
                  <a:gd name="T4" fmla="*/ 9 w 25"/>
                  <a:gd name="T5" fmla="*/ 0 h 8"/>
                  <a:gd name="T6" fmla="*/ 9 w 25"/>
                  <a:gd name="T7" fmla="*/ 0 h 8"/>
                  <a:gd name="T8" fmla="*/ 9 w 25"/>
                  <a:gd name="T9" fmla="*/ 0 h 8"/>
                  <a:gd name="T10" fmla="*/ 17 w 25"/>
                  <a:gd name="T11" fmla="*/ 0 h 8"/>
                  <a:gd name="T12" fmla="*/ 25 w 25"/>
                  <a:gd name="T13" fmla="*/ 0 h 8"/>
                  <a:gd name="T14" fmla="*/ 0 60000 65536"/>
                  <a:gd name="T15" fmla="*/ 0 60000 65536"/>
                  <a:gd name="T16" fmla="*/ 0 60000 65536"/>
                  <a:gd name="T17" fmla="*/ 0 60000 65536"/>
                  <a:gd name="T18" fmla="*/ 0 60000 65536"/>
                  <a:gd name="T19" fmla="*/ 0 60000 65536"/>
                  <a:gd name="T20" fmla="*/ 0 60000 65536"/>
                  <a:gd name="T21" fmla="*/ 0 w 25"/>
                  <a:gd name="T22" fmla="*/ 0 h 8"/>
                  <a:gd name="T23" fmla="*/ 25 w 2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
                    <a:moveTo>
                      <a:pt x="0" y="8"/>
                    </a:moveTo>
                    <a:lnTo>
                      <a:pt x="0" y="8"/>
                    </a:lnTo>
                    <a:lnTo>
                      <a:pt x="9" y="0"/>
                    </a:lnTo>
                    <a:lnTo>
                      <a:pt x="17" y="0"/>
                    </a:lnTo>
                    <a:lnTo>
                      <a:pt x="2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1" name="Freeform 108"/>
              <p:cNvSpPr>
                <a:spLocks/>
              </p:cNvSpPr>
              <p:nvPr/>
            </p:nvSpPr>
            <p:spPr bwMode="auto">
              <a:xfrm>
                <a:off x="2992" y="3098"/>
                <a:ext cx="24" cy="16"/>
              </a:xfrm>
              <a:custGeom>
                <a:avLst/>
                <a:gdLst>
                  <a:gd name="T0" fmla="*/ 0 w 24"/>
                  <a:gd name="T1" fmla="*/ 0 h 16"/>
                  <a:gd name="T2" fmla="*/ 8 w 24"/>
                  <a:gd name="T3" fmla="*/ 0 h 16"/>
                  <a:gd name="T4" fmla="*/ 16 w 24"/>
                  <a:gd name="T5" fmla="*/ 0 h 16"/>
                  <a:gd name="T6" fmla="*/ 16 w 24"/>
                  <a:gd name="T7" fmla="*/ 0 h 16"/>
                  <a:gd name="T8" fmla="*/ 24 w 24"/>
                  <a:gd name="T9" fmla="*/ 8 h 16"/>
                  <a:gd name="T10" fmla="*/ 24 w 24"/>
                  <a:gd name="T11" fmla="*/ 8 h 16"/>
                  <a:gd name="T12" fmla="*/ 16 w 24"/>
                  <a:gd name="T13" fmla="*/ 16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0" y="0"/>
                    </a:moveTo>
                    <a:lnTo>
                      <a:pt x="8" y="0"/>
                    </a:lnTo>
                    <a:lnTo>
                      <a:pt x="16" y="0"/>
                    </a:lnTo>
                    <a:lnTo>
                      <a:pt x="24" y="8"/>
                    </a:lnTo>
                    <a:lnTo>
                      <a:pt x="16" y="1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2" name="Freeform 109"/>
              <p:cNvSpPr>
                <a:spLocks/>
              </p:cNvSpPr>
              <p:nvPr/>
            </p:nvSpPr>
            <p:spPr bwMode="auto">
              <a:xfrm>
                <a:off x="2943" y="3106"/>
                <a:ext cx="24" cy="8"/>
              </a:xfrm>
              <a:custGeom>
                <a:avLst/>
                <a:gdLst>
                  <a:gd name="T0" fmla="*/ 24 w 24"/>
                  <a:gd name="T1" fmla="*/ 0 h 8"/>
                  <a:gd name="T2" fmla="*/ 16 w 24"/>
                  <a:gd name="T3" fmla="*/ 0 h 8"/>
                  <a:gd name="T4" fmla="*/ 8 w 24"/>
                  <a:gd name="T5" fmla="*/ 8 h 8"/>
                  <a:gd name="T6" fmla="*/ 8 w 24"/>
                  <a:gd name="T7" fmla="*/ 8 h 8"/>
                  <a:gd name="T8" fmla="*/ 0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0"/>
                    </a:moveTo>
                    <a:lnTo>
                      <a:pt x="16" y="0"/>
                    </a:lnTo>
                    <a:lnTo>
                      <a:pt x="8" y="8"/>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933" name="Freeform 110"/>
              <p:cNvSpPr>
                <a:spLocks/>
              </p:cNvSpPr>
              <p:nvPr/>
            </p:nvSpPr>
            <p:spPr bwMode="auto">
              <a:xfrm>
                <a:off x="2918" y="3090"/>
                <a:ext cx="25" cy="16"/>
              </a:xfrm>
              <a:custGeom>
                <a:avLst/>
                <a:gdLst>
                  <a:gd name="T0" fmla="*/ 25 w 25"/>
                  <a:gd name="T1" fmla="*/ 16 h 16"/>
                  <a:gd name="T2" fmla="*/ 25 w 25"/>
                  <a:gd name="T3" fmla="*/ 16 h 16"/>
                  <a:gd name="T4" fmla="*/ 17 w 25"/>
                  <a:gd name="T5" fmla="*/ 16 h 16"/>
                  <a:gd name="T6" fmla="*/ 9 w 25"/>
                  <a:gd name="T7" fmla="*/ 16 h 16"/>
                  <a:gd name="T8" fmla="*/ 9 w 25"/>
                  <a:gd name="T9" fmla="*/ 16 h 16"/>
                  <a:gd name="T10" fmla="*/ 0 w 25"/>
                  <a:gd name="T11" fmla="*/ 8 h 16"/>
                  <a:gd name="T12" fmla="*/ 0 w 25"/>
                  <a:gd name="T13" fmla="*/ 0 h 16"/>
                  <a:gd name="T14" fmla="*/ 0 60000 65536"/>
                  <a:gd name="T15" fmla="*/ 0 60000 65536"/>
                  <a:gd name="T16" fmla="*/ 0 60000 65536"/>
                  <a:gd name="T17" fmla="*/ 0 60000 65536"/>
                  <a:gd name="T18" fmla="*/ 0 60000 65536"/>
                  <a:gd name="T19" fmla="*/ 0 60000 65536"/>
                  <a:gd name="T20" fmla="*/ 0 60000 65536"/>
                  <a:gd name="T21" fmla="*/ 0 w 25"/>
                  <a:gd name="T22" fmla="*/ 0 h 16"/>
                  <a:gd name="T23" fmla="*/ 25 w 2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
                    <a:moveTo>
                      <a:pt x="25" y="16"/>
                    </a:moveTo>
                    <a:lnTo>
                      <a:pt x="25" y="16"/>
                    </a:lnTo>
                    <a:lnTo>
                      <a:pt x="17" y="16"/>
                    </a:lnTo>
                    <a:lnTo>
                      <a:pt x="9" y="16"/>
                    </a:lnTo>
                    <a:lnTo>
                      <a:pt x="0" y="8"/>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6745" name="Group 111"/>
            <p:cNvGrpSpPr>
              <a:grpSpLocks/>
            </p:cNvGrpSpPr>
            <p:nvPr/>
          </p:nvGrpSpPr>
          <p:grpSpPr bwMode="auto">
            <a:xfrm>
              <a:off x="3179" y="1567"/>
              <a:ext cx="147" cy="671"/>
              <a:chOff x="3179" y="1567"/>
              <a:chExt cx="147" cy="671"/>
            </a:xfrm>
          </p:grpSpPr>
          <p:sp>
            <p:nvSpPr>
              <p:cNvPr id="106913" name="Line 112"/>
              <p:cNvSpPr>
                <a:spLocks noChangeShapeType="1"/>
              </p:cNvSpPr>
              <p:nvPr/>
            </p:nvSpPr>
            <p:spPr bwMode="auto">
              <a:xfrm flipV="1">
                <a:off x="3228" y="1567"/>
                <a:ext cx="98"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4" name="Line 113"/>
              <p:cNvSpPr>
                <a:spLocks noChangeShapeType="1"/>
              </p:cNvSpPr>
              <p:nvPr/>
            </p:nvSpPr>
            <p:spPr bwMode="auto">
              <a:xfrm flipV="1">
                <a:off x="3220" y="1625"/>
                <a:ext cx="82"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5" name="Line 114"/>
              <p:cNvSpPr>
                <a:spLocks noChangeShapeType="1"/>
              </p:cNvSpPr>
              <p:nvPr/>
            </p:nvSpPr>
            <p:spPr bwMode="auto">
              <a:xfrm flipV="1">
                <a:off x="3204" y="1674"/>
                <a:ext cx="73"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6" name="Line 115"/>
              <p:cNvSpPr>
                <a:spLocks noChangeShapeType="1"/>
              </p:cNvSpPr>
              <p:nvPr/>
            </p:nvSpPr>
            <p:spPr bwMode="auto">
              <a:xfrm flipV="1">
                <a:off x="3196" y="1715"/>
                <a:ext cx="73"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7" name="Line 116"/>
              <p:cNvSpPr>
                <a:spLocks noChangeShapeType="1"/>
              </p:cNvSpPr>
              <p:nvPr/>
            </p:nvSpPr>
            <p:spPr bwMode="auto">
              <a:xfrm flipV="1">
                <a:off x="3188" y="1764"/>
                <a:ext cx="65"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8" name="Line 117"/>
              <p:cNvSpPr>
                <a:spLocks noChangeShapeType="1"/>
              </p:cNvSpPr>
              <p:nvPr/>
            </p:nvSpPr>
            <p:spPr bwMode="auto">
              <a:xfrm flipV="1">
                <a:off x="3188" y="1805"/>
                <a:ext cx="65"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9" name="Line 118"/>
              <p:cNvSpPr>
                <a:spLocks noChangeShapeType="1"/>
              </p:cNvSpPr>
              <p:nvPr/>
            </p:nvSpPr>
            <p:spPr bwMode="auto">
              <a:xfrm flipV="1">
                <a:off x="3179" y="1846"/>
                <a:ext cx="74"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0" name="Line 119"/>
              <p:cNvSpPr>
                <a:spLocks noChangeShapeType="1"/>
              </p:cNvSpPr>
              <p:nvPr/>
            </p:nvSpPr>
            <p:spPr bwMode="auto">
              <a:xfrm flipV="1">
                <a:off x="3188" y="1895"/>
                <a:ext cx="5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1" name="Line 120"/>
              <p:cNvSpPr>
                <a:spLocks noChangeShapeType="1"/>
              </p:cNvSpPr>
              <p:nvPr/>
            </p:nvSpPr>
            <p:spPr bwMode="auto">
              <a:xfrm flipV="1">
                <a:off x="3188" y="1936"/>
                <a:ext cx="5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2" name="Line 121"/>
              <p:cNvSpPr>
                <a:spLocks noChangeShapeType="1"/>
              </p:cNvSpPr>
              <p:nvPr/>
            </p:nvSpPr>
            <p:spPr bwMode="auto">
              <a:xfrm flipV="1">
                <a:off x="3188" y="1977"/>
                <a:ext cx="57"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3" name="Line 122"/>
              <p:cNvSpPr>
                <a:spLocks noChangeShapeType="1"/>
              </p:cNvSpPr>
              <p:nvPr/>
            </p:nvSpPr>
            <p:spPr bwMode="auto">
              <a:xfrm flipV="1">
                <a:off x="3179" y="2017"/>
                <a:ext cx="74"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4" name="Line 123"/>
              <p:cNvSpPr>
                <a:spLocks noChangeShapeType="1"/>
              </p:cNvSpPr>
              <p:nvPr/>
            </p:nvSpPr>
            <p:spPr bwMode="auto">
              <a:xfrm flipV="1">
                <a:off x="3188" y="2058"/>
                <a:ext cx="57"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5" name="Line 124"/>
              <p:cNvSpPr>
                <a:spLocks noChangeShapeType="1"/>
              </p:cNvSpPr>
              <p:nvPr/>
            </p:nvSpPr>
            <p:spPr bwMode="auto">
              <a:xfrm flipV="1">
                <a:off x="3188" y="2099"/>
                <a:ext cx="65"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6" name="Line 125"/>
              <p:cNvSpPr>
                <a:spLocks noChangeShapeType="1"/>
              </p:cNvSpPr>
              <p:nvPr/>
            </p:nvSpPr>
            <p:spPr bwMode="auto">
              <a:xfrm flipV="1">
                <a:off x="3196" y="2140"/>
                <a:ext cx="57"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7" name="Line 126"/>
              <p:cNvSpPr>
                <a:spLocks noChangeShapeType="1"/>
              </p:cNvSpPr>
              <p:nvPr/>
            </p:nvSpPr>
            <p:spPr bwMode="auto">
              <a:xfrm flipV="1">
                <a:off x="3188" y="2181"/>
                <a:ext cx="65"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28" name="Line 127"/>
              <p:cNvSpPr>
                <a:spLocks noChangeShapeType="1"/>
              </p:cNvSpPr>
              <p:nvPr/>
            </p:nvSpPr>
            <p:spPr bwMode="auto">
              <a:xfrm flipV="1">
                <a:off x="3188" y="2222"/>
                <a:ext cx="6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46" name="Line 128"/>
            <p:cNvSpPr>
              <a:spLocks noChangeShapeType="1"/>
            </p:cNvSpPr>
            <p:nvPr/>
          </p:nvSpPr>
          <p:spPr bwMode="auto">
            <a:xfrm flipH="1">
              <a:off x="3131" y="2885"/>
              <a:ext cx="6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7" name="Line 129"/>
            <p:cNvSpPr>
              <a:spLocks noChangeShapeType="1"/>
            </p:cNvSpPr>
            <p:nvPr/>
          </p:nvSpPr>
          <p:spPr bwMode="auto">
            <a:xfrm flipH="1">
              <a:off x="3139" y="2828"/>
              <a:ext cx="8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8" name="Line 130"/>
            <p:cNvSpPr>
              <a:spLocks noChangeShapeType="1"/>
            </p:cNvSpPr>
            <p:nvPr/>
          </p:nvSpPr>
          <p:spPr bwMode="auto">
            <a:xfrm flipH="1">
              <a:off x="3171" y="2787"/>
              <a:ext cx="66"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49" name="Line 131"/>
            <p:cNvSpPr>
              <a:spLocks noChangeShapeType="1"/>
            </p:cNvSpPr>
            <p:nvPr/>
          </p:nvSpPr>
          <p:spPr bwMode="auto">
            <a:xfrm flipH="1">
              <a:off x="3179" y="2738"/>
              <a:ext cx="66"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0" name="Line 132"/>
            <p:cNvSpPr>
              <a:spLocks noChangeShapeType="1"/>
            </p:cNvSpPr>
            <p:nvPr/>
          </p:nvSpPr>
          <p:spPr bwMode="auto">
            <a:xfrm flipH="1">
              <a:off x="3188" y="2697"/>
              <a:ext cx="6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1" name="Line 133"/>
            <p:cNvSpPr>
              <a:spLocks noChangeShapeType="1"/>
            </p:cNvSpPr>
            <p:nvPr/>
          </p:nvSpPr>
          <p:spPr bwMode="auto">
            <a:xfrm flipH="1">
              <a:off x="3196" y="2656"/>
              <a:ext cx="6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2" name="Line 134"/>
            <p:cNvSpPr>
              <a:spLocks noChangeShapeType="1"/>
            </p:cNvSpPr>
            <p:nvPr/>
          </p:nvSpPr>
          <p:spPr bwMode="auto">
            <a:xfrm flipH="1">
              <a:off x="3196" y="2615"/>
              <a:ext cx="6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3" name="Line 135"/>
            <p:cNvSpPr>
              <a:spLocks noChangeShapeType="1"/>
            </p:cNvSpPr>
            <p:nvPr/>
          </p:nvSpPr>
          <p:spPr bwMode="auto">
            <a:xfrm flipH="1">
              <a:off x="3196" y="2574"/>
              <a:ext cx="65"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4" name="Line 136"/>
            <p:cNvSpPr>
              <a:spLocks noChangeShapeType="1"/>
            </p:cNvSpPr>
            <p:nvPr/>
          </p:nvSpPr>
          <p:spPr bwMode="auto">
            <a:xfrm flipH="1">
              <a:off x="3196" y="2533"/>
              <a:ext cx="57"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5" name="Line 137"/>
            <p:cNvSpPr>
              <a:spLocks noChangeShapeType="1"/>
            </p:cNvSpPr>
            <p:nvPr/>
          </p:nvSpPr>
          <p:spPr bwMode="auto">
            <a:xfrm flipH="1">
              <a:off x="3204" y="2492"/>
              <a:ext cx="57"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6" name="Line 138"/>
            <p:cNvSpPr>
              <a:spLocks noChangeShapeType="1"/>
            </p:cNvSpPr>
            <p:nvPr/>
          </p:nvSpPr>
          <p:spPr bwMode="auto">
            <a:xfrm flipH="1">
              <a:off x="3196" y="2451"/>
              <a:ext cx="65"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7" name="Line 139"/>
            <p:cNvSpPr>
              <a:spLocks noChangeShapeType="1"/>
            </p:cNvSpPr>
            <p:nvPr/>
          </p:nvSpPr>
          <p:spPr bwMode="auto">
            <a:xfrm flipH="1">
              <a:off x="3196" y="2410"/>
              <a:ext cx="65"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8" name="Line 140"/>
            <p:cNvSpPr>
              <a:spLocks noChangeShapeType="1"/>
            </p:cNvSpPr>
            <p:nvPr/>
          </p:nvSpPr>
          <p:spPr bwMode="auto">
            <a:xfrm flipH="1">
              <a:off x="3196" y="2369"/>
              <a:ext cx="65"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59" name="Line 141"/>
            <p:cNvSpPr>
              <a:spLocks noChangeShapeType="1"/>
            </p:cNvSpPr>
            <p:nvPr/>
          </p:nvSpPr>
          <p:spPr bwMode="auto">
            <a:xfrm flipH="1">
              <a:off x="3188" y="2329"/>
              <a:ext cx="6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60" name="Line 142"/>
            <p:cNvSpPr>
              <a:spLocks noChangeShapeType="1"/>
            </p:cNvSpPr>
            <p:nvPr/>
          </p:nvSpPr>
          <p:spPr bwMode="auto">
            <a:xfrm flipH="1">
              <a:off x="3188" y="2288"/>
              <a:ext cx="6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61" name="Line 143"/>
            <p:cNvSpPr>
              <a:spLocks noChangeShapeType="1"/>
            </p:cNvSpPr>
            <p:nvPr/>
          </p:nvSpPr>
          <p:spPr bwMode="auto">
            <a:xfrm flipH="1">
              <a:off x="3196" y="2255"/>
              <a:ext cx="57"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6762" name="Group 144"/>
            <p:cNvGrpSpPr>
              <a:grpSpLocks/>
            </p:cNvGrpSpPr>
            <p:nvPr/>
          </p:nvGrpSpPr>
          <p:grpSpPr bwMode="auto">
            <a:xfrm>
              <a:off x="3179" y="1575"/>
              <a:ext cx="131" cy="647"/>
              <a:chOff x="3179" y="1575"/>
              <a:chExt cx="131" cy="647"/>
            </a:xfrm>
          </p:grpSpPr>
          <p:sp>
            <p:nvSpPr>
              <p:cNvPr id="106897" name="Line 145"/>
              <p:cNvSpPr>
                <a:spLocks noChangeShapeType="1"/>
              </p:cNvSpPr>
              <p:nvPr/>
            </p:nvSpPr>
            <p:spPr bwMode="auto">
              <a:xfrm>
                <a:off x="3277" y="1575"/>
                <a:ext cx="33"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8" name="Line 146"/>
              <p:cNvSpPr>
                <a:spLocks noChangeShapeType="1"/>
              </p:cNvSpPr>
              <p:nvPr/>
            </p:nvSpPr>
            <p:spPr bwMode="auto">
              <a:xfrm>
                <a:off x="3253" y="1592"/>
                <a:ext cx="4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9" name="Line 147"/>
              <p:cNvSpPr>
                <a:spLocks noChangeShapeType="1"/>
              </p:cNvSpPr>
              <p:nvPr/>
            </p:nvSpPr>
            <p:spPr bwMode="auto">
              <a:xfrm>
                <a:off x="3237" y="1625"/>
                <a:ext cx="40"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0" name="Line 148"/>
              <p:cNvSpPr>
                <a:spLocks noChangeShapeType="1"/>
              </p:cNvSpPr>
              <p:nvPr/>
            </p:nvSpPr>
            <p:spPr bwMode="auto">
              <a:xfrm>
                <a:off x="3220" y="1665"/>
                <a:ext cx="49" cy="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1" name="Line 149"/>
              <p:cNvSpPr>
                <a:spLocks noChangeShapeType="1"/>
              </p:cNvSpPr>
              <p:nvPr/>
            </p:nvSpPr>
            <p:spPr bwMode="auto">
              <a:xfrm>
                <a:off x="3204" y="1698"/>
                <a:ext cx="57"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2" name="Line 150"/>
              <p:cNvSpPr>
                <a:spLocks noChangeShapeType="1"/>
              </p:cNvSpPr>
              <p:nvPr/>
            </p:nvSpPr>
            <p:spPr bwMode="auto">
              <a:xfrm>
                <a:off x="3196" y="1747"/>
                <a:ext cx="57"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3" name="Line 151"/>
              <p:cNvSpPr>
                <a:spLocks noChangeShapeType="1"/>
              </p:cNvSpPr>
              <p:nvPr/>
            </p:nvSpPr>
            <p:spPr bwMode="auto">
              <a:xfrm>
                <a:off x="3188" y="1805"/>
                <a:ext cx="57"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4" name="Line 152"/>
              <p:cNvSpPr>
                <a:spLocks noChangeShapeType="1"/>
              </p:cNvSpPr>
              <p:nvPr/>
            </p:nvSpPr>
            <p:spPr bwMode="auto">
              <a:xfrm>
                <a:off x="3188" y="1837"/>
                <a:ext cx="57"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5" name="Line 153"/>
              <p:cNvSpPr>
                <a:spLocks noChangeShapeType="1"/>
              </p:cNvSpPr>
              <p:nvPr/>
            </p:nvSpPr>
            <p:spPr bwMode="auto">
              <a:xfrm>
                <a:off x="3188" y="1878"/>
                <a:ext cx="57"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6" name="Line 154"/>
              <p:cNvSpPr>
                <a:spLocks noChangeShapeType="1"/>
              </p:cNvSpPr>
              <p:nvPr/>
            </p:nvSpPr>
            <p:spPr bwMode="auto">
              <a:xfrm>
                <a:off x="3179" y="1919"/>
                <a:ext cx="66"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7" name="Line 155"/>
              <p:cNvSpPr>
                <a:spLocks noChangeShapeType="1"/>
              </p:cNvSpPr>
              <p:nvPr/>
            </p:nvSpPr>
            <p:spPr bwMode="auto">
              <a:xfrm>
                <a:off x="3179" y="1960"/>
                <a:ext cx="66"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8" name="Line 156"/>
              <p:cNvSpPr>
                <a:spLocks noChangeShapeType="1"/>
              </p:cNvSpPr>
              <p:nvPr/>
            </p:nvSpPr>
            <p:spPr bwMode="auto">
              <a:xfrm>
                <a:off x="3188" y="2001"/>
                <a:ext cx="57"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09" name="Line 157"/>
              <p:cNvSpPr>
                <a:spLocks noChangeShapeType="1"/>
              </p:cNvSpPr>
              <p:nvPr/>
            </p:nvSpPr>
            <p:spPr bwMode="auto">
              <a:xfrm>
                <a:off x="3179" y="2042"/>
                <a:ext cx="74"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0" name="Line 158"/>
              <p:cNvSpPr>
                <a:spLocks noChangeShapeType="1"/>
              </p:cNvSpPr>
              <p:nvPr/>
            </p:nvSpPr>
            <p:spPr bwMode="auto">
              <a:xfrm>
                <a:off x="3188" y="2083"/>
                <a:ext cx="65"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1" name="Line 159"/>
              <p:cNvSpPr>
                <a:spLocks noChangeShapeType="1"/>
              </p:cNvSpPr>
              <p:nvPr/>
            </p:nvSpPr>
            <p:spPr bwMode="auto">
              <a:xfrm>
                <a:off x="3188" y="2124"/>
                <a:ext cx="65"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912" name="Line 160"/>
              <p:cNvSpPr>
                <a:spLocks noChangeShapeType="1"/>
              </p:cNvSpPr>
              <p:nvPr/>
            </p:nvSpPr>
            <p:spPr bwMode="auto">
              <a:xfrm>
                <a:off x="3196" y="2165"/>
                <a:ext cx="49"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763" name="Group 161"/>
            <p:cNvGrpSpPr>
              <a:grpSpLocks/>
            </p:cNvGrpSpPr>
            <p:nvPr/>
          </p:nvGrpSpPr>
          <p:grpSpPr bwMode="auto">
            <a:xfrm>
              <a:off x="3139" y="2271"/>
              <a:ext cx="122" cy="647"/>
              <a:chOff x="3139" y="2271"/>
              <a:chExt cx="122" cy="647"/>
            </a:xfrm>
          </p:grpSpPr>
          <p:sp>
            <p:nvSpPr>
              <p:cNvPr id="106881" name="Line 162"/>
              <p:cNvSpPr>
                <a:spLocks noChangeShapeType="1"/>
              </p:cNvSpPr>
              <p:nvPr/>
            </p:nvSpPr>
            <p:spPr bwMode="auto">
              <a:xfrm flipH="1" flipV="1">
                <a:off x="3139" y="2893"/>
                <a:ext cx="24"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2" name="Line 163"/>
              <p:cNvSpPr>
                <a:spLocks noChangeShapeType="1"/>
              </p:cNvSpPr>
              <p:nvPr/>
            </p:nvSpPr>
            <p:spPr bwMode="auto">
              <a:xfrm flipH="1" flipV="1">
                <a:off x="3147" y="2861"/>
                <a:ext cx="49"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3" name="Line 164"/>
              <p:cNvSpPr>
                <a:spLocks noChangeShapeType="1"/>
              </p:cNvSpPr>
              <p:nvPr/>
            </p:nvSpPr>
            <p:spPr bwMode="auto">
              <a:xfrm flipH="1" flipV="1">
                <a:off x="3163" y="2828"/>
                <a:ext cx="49"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4" name="Line 165"/>
              <p:cNvSpPr>
                <a:spLocks noChangeShapeType="1"/>
              </p:cNvSpPr>
              <p:nvPr/>
            </p:nvSpPr>
            <p:spPr bwMode="auto">
              <a:xfrm flipH="1" flipV="1">
                <a:off x="3171" y="2779"/>
                <a:ext cx="49"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5" name="Line 166"/>
              <p:cNvSpPr>
                <a:spLocks noChangeShapeType="1"/>
              </p:cNvSpPr>
              <p:nvPr/>
            </p:nvSpPr>
            <p:spPr bwMode="auto">
              <a:xfrm flipH="1" flipV="1">
                <a:off x="3188" y="2738"/>
                <a:ext cx="49"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6" name="Line 167"/>
              <p:cNvSpPr>
                <a:spLocks noChangeShapeType="1"/>
              </p:cNvSpPr>
              <p:nvPr/>
            </p:nvSpPr>
            <p:spPr bwMode="auto">
              <a:xfrm flipH="1" flipV="1">
                <a:off x="3188" y="2697"/>
                <a:ext cx="57"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7" name="Line 168"/>
              <p:cNvSpPr>
                <a:spLocks noChangeShapeType="1"/>
              </p:cNvSpPr>
              <p:nvPr/>
            </p:nvSpPr>
            <p:spPr bwMode="auto">
              <a:xfrm flipH="1" flipV="1">
                <a:off x="3196" y="2640"/>
                <a:ext cx="57"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8" name="Line 169"/>
              <p:cNvSpPr>
                <a:spLocks noChangeShapeType="1"/>
              </p:cNvSpPr>
              <p:nvPr/>
            </p:nvSpPr>
            <p:spPr bwMode="auto">
              <a:xfrm flipH="1" flipV="1">
                <a:off x="3196" y="2599"/>
                <a:ext cx="57"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89" name="Line 170"/>
              <p:cNvSpPr>
                <a:spLocks noChangeShapeType="1"/>
              </p:cNvSpPr>
              <p:nvPr/>
            </p:nvSpPr>
            <p:spPr bwMode="auto">
              <a:xfrm flipH="1" flipV="1">
                <a:off x="3196" y="2558"/>
                <a:ext cx="65"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0" name="Line 171"/>
              <p:cNvSpPr>
                <a:spLocks noChangeShapeType="1"/>
              </p:cNvSpPr>
              <p:nvPr/>
            </p:nvSpPr>
            <p:spPr bwMode="auto">
              <a:xfrm flipH="1" flipV="1">
                <a:off x="3204" y="2517"/>
                <a:ext cx="57"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1" name="Line 172"/>
              <p:cNvSpPr>
                <a:spLocks noChangeShapeType="1"/>
              </p:cNvSpPr>
              <p:nvPr/>
            </p:nvSpPr>
            <p:spPr bwMode="auto">
              <a:xfrm flipH="1" flipV="1">
                <a:off x="3196" y="2476"/>
                <a:ext cx="65"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2" name="Line 173"/>
              <p:cNvSpPr>
                <a:spLocks noChangeShapeType="1"/>
              </p:cNvSpPr>
              <p:nvPr/>
            </p:nvSpPr>
            <p:spPr bwMode="auto">
              <a:xfrm flipH="1" flipV="1">
                <a:off x="3196" y="2435"/>
                <a:ext cx="65"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3" name="Line 174"/>
              <p:cNvSpPr>
                <a:spLocks noChangeShapeType="1"/>
              </p:cNvSpPr>
              <p:nvPr/>
            </p:nvSpPr>
            <p:spPr bwMode="auto">
              <a:xfrm flipH="1" flipV="1">
                <a:off x="3196" y="2394"/>
                <a:ext cx="65"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4" name="Line 175"/>
              <p:cNvSpPr>
                <a:spLocks noChangeShapeType="1"/>
              </p:cNvSpPr>
              <p:nvPr/>
            </p:nvSpPr>
            <p:spPr bwMode="auto">
              <a:xfrm flipH="1" flipV="1">
                <a:off x="3188" y="2353"/>
                <a:ext cx="73"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5" name="Line 176"/>
              <p:cNvSpPr>
                <a:spLocks noChangeShapeType="1"/>
              </p:cNvSpPr>
              <p:nvPr/>
            </p:nvSpPr>
            <p:spPr bwMode="auto">
              <a:xfrm flipH="1" flipV="1">
                <a:off x="3188" y="2312"/>
                <a:ext cx="65"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896" name="Line 177"/>
              <p:cNvSpPr>
                <a:spLocks noChangeShapeType="1"/>
              </p:cNvSpPr>
              <p:nvPr/>
            </p:nvSpPr>
            <p:spPr bwMode="auto">
              <a:xfrm flipH="1" flipV="1">
                <a:off x="3196" y="2271"/>
                <a:ext cx="49"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764" name="Line 178"/>
            <p:cNvSpPr>
              <a:spLocks noChangeShapeType="1"/>
            </p:cNvSpPr>
            <p:nvPr/>
          </p:nvSpPr>
          <p:spPr bwMode="auto">
            <a:xfrm>
              <a:off x="3196" y="2214"/>
              <a:ext cx="57"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65" name="Rectangle 179"/>
            <p:cNvSpPr>
              <a:spLocks noChangeArrowheads="1"/>
            </p:cNvSpPr>
            <p:nvPr/>
          </p:nvSpPr>
          <p:spPr bwMode="auto">
            <a:xfrm>
              <a:off x="2812" y="1248"/>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B</a:t>
              </a:r>
              <a:endParaRPr lang="en-GB" sz="2400">
                <a:latin typeface="Tahoma" charset="0"/>
              </a:endParaRPr>
            </a:p>
          </p:txBody>
        </p:sp>
        <p:sp>
          <p:nvSpPr>
            <p:cNvPr id="106766" name="Rectangle 180"/>
            <p:cNvSpPr>
              <a:spLocks noChangeArrowheads="1"/>
            </p:cNvSpPr>
            <p:nvPr/>
          </p:nvSpPr>
          <p:spPr bwMode="auto">
            <a:xfrm>
              <a:off x="2861" y="1248"/>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767" name="Rectangle 181"/>
            <p:cNvSpPr>
              <a:spLocks noChangeArrowheads="1"/>
            </p:cNvSpPr>
            <p:nvPr/>
          </p:nvSpPr>
          <p:spPr bwMode="auto">
            <a:xfrm>
              <a:off x="2886" y="1248"/>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768" name="Rectangle 182"/>
            <p:cNvSpPr>
              <a:spLocks noChangeArrowheads="1"/>
            </p:cNvSpPr>
            <p:nvPr/>
          </p:nvSpPr>
          <p:spPr bwMode="auto">
            <a:xfrm>
              <a:off x="2902" y="124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769" name="Rectangle 183"/>
            <p:cNvSpPr>
              <a:spLocks noChangeArrowheads="1"/>
            </p:cNvSpPr>
            <p:nvPr/>
          </p:nvSpPr>
          <p:spPr bwMode="auto">
            <a:xfrm>
              <a:off x="2943" y="124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d</a:t>
              </a:r>
              <a:endParaRPr lang="en-GB" sz="2400">
                <a:latin typeface="Tahoma" charset="0"/>
              </a:endParaRPr>
            </a:p>
          </p:txBody>
        </p:sp>
        <p:sp>
          <p:nvSpPr>
            <p:cNvPr id="106770" name="Rectangle 184"/>
            <p:cNvSpPr>
              <a:spLocks noChangeArrowheads="1"/>
            </p:cNvSpPr>
            <p:nvPr/>
          </p:nvSpPr>
          <p:spPr bwMode="auto">
            <a:xfrm>
              <a:off x="2992" y="124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771" name="Rectangle 185"/>
            <p:cNvSpPr>
              <a:spLocks noChangeArrowheads="1"/>
            </p:cNvSpPr>
            <p:nvPr/>
          </p:nvSpPr>
          <p:spPr bwMode="auto">
            <a:xfrm>
              <a:off x="3033" y="124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g</a:t>
              </a:r>
              <a:endParaRPr lang="en-GB" sz="2400">
                <a:latin typeface="Tahoma" charset="0"/>
              </a:endParaRPr>
            </a:p>
          </p:txBody>
        </p:sp>
        <p:sp>
          <p:nvSpPr>
            <p:cNvPr id="106772" name="Rectangle 186"/>
            <p:cNvSpPr>
              <a:spLocks noChangeArrowheads="1"/>
            </p:cNvSpPr>
            <p:nvPr/>
          </p:nvSpPr>
          <p:spPr bwMode="auto">
            <a:xfrm>
              <a:off x="3082" y="124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773" name="Rectangle 187"/>
            <p:cNvSpPr>
              <a:spLocks noChangeArrowheads="1"/>
            </p:cNvSpPr>
            <p:nvPr/>
          </p:nvSpPr>
          <p:spPr bwMode="auto">
            <a:xfrm>
              <a:off x="3237" y="1420"/>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774" name="Rectangle 188"/>
            <p:cNvSpPr>
              <a:spLocks noChangeArrowheads="1"/>
            </p:cNvSpPr>
            <p:nvPr/>
          </p:nvSpPr>
          <p:spPr bwMode="auto">
            <a:xfrm>
              <a:off x="3294"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o</a:t>
              </a:r>
              <a:endParaRPr lang="en-GB" sz="2400">
                <a:latin typeface="Tahoma" charset="0"/>
              </a:endParaRPr>
            </a:p>
          </p:txBody>
        </p:sp>
        <p:sp>
          <p:nvSpPr>
            <p:cNvPr id="106775" name="Rectangle 189"/>
            <p:cNvSpPr>
              <a:spLocks noChangeArrowheads="1"/>
            </p:cNvSpPr>
            <p:nvPr/>
          </p:nvSpPr>
          <p:spPr bwMode="auto">
            <a:xfrm>
              <a:off x="3334"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776" name="Rectangle 190"/>
            <p:cNvSpPr>
              <a:spLocks noChangeArrowheads="1"/>
            </p:cNvSpPr>
            <p:nvPr/>
          </p:nvSpPr>
          <p:spPr bwMode="auto">
            <a:xfrm>
              <a:off x="3383"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d</a:t>
              </a:r>
              <a:endParaRPr lang="en-GB" sz="2400">
                <a:latin typeface="Tahoma" charset="0"/>
              </a:endParaRPr>
            </a:p>
          </p:txBody>
        </p:sp>
        <p:sp>
          <p:nvSpPr>
            <p:cNvPr id="106777" name="Rectangle 191"/>
            <p:cNvSpPr>
              <a:spLocks noChangeArrowheads="1"/>
            </p:cNvSpPr>
            <p:nvPr/>
          </p:nvSpPr>
          <p:spPr bwMode="auto">
            <a:xfrm>
              <a:off x="3432"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778" name="Rectangle 192"/>
            <p:cNvSpPr>
              <a:spLocks noChangeArrowheads="1"/>
            </p:cNvSpPr>
            <p:nvPr/>
          </p:nvSpPr>
          <p:spPr bwMode="auto">
            <a:xfrm>
              <a:off x="3473" y="1420"/>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779" name="Rectangle 193"/>
            <p:cNvSpPr>
              <a:spLocks noChangeArrowheads="1"/>
            </p:cNvSpPr>
            <p:nvPr/>
          </p:nvSpPr>
          <p:spPr bwMode="auto">
            <a:xfrm>
              <a:off x="3514" y="1420"/>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780" name="Rectangle 194"/>
            <p:cNvSpPr>
              <a:spLocks noChangeArrowheads="1"/>
            </p:cNvSpPr>
            <p:nvPr/>
          </p:nvSpPr>
          <p:spPr bwMode="auto">
            <a:xfrm>
              <a:off x="3538"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781" name="Rectangle 195"/>
            <p:cNvSpPr>
              <a:spLocks noChangeArrowheads="1"/>
            </p:cNvSpPr>
            <p:nvPr/>
          </p:nvSpPr>
          <p:spPr bwMode="auto">
            <a:xfrm>
              <a:off x="3579"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782" name="Rectangle 196"/>
            <p:cNvSpPr>
              <a:spLocks noChangeArrowheads="1"/>
            </p:cNvSpPr>
            <p:nvPr/>
          </p:nvSpPr>
          <p:spPr bwMode="auto">
            <a:xfrm>
              <a:off x="3628" y="1420"/>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783" name="Rectangle 197"/>
            <p:cNvSpPr>
              <a:spLocks noChangeArrowheads="1"/>
            </p:cNvSpPr>
            <p:nvPr/>
          </p:nvSpPr>
          <p:spPr bwMode="auto">
            <a:xfrm>
              <a:off x="3653" y="1420"/>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784" name="Rectangle 198"/>
            <p:cNvSpPr>
              <a:spLocks noChangeArrowheads="1"/>
            </p:cNvSpPr>
            <p:nvPr/>
          </p:nvSpPr>
          <p:spPr bwMode="auto">
            <a:xfrm>
              <a:off x="3677" y="1420"/>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785" name="Rectangle 199"/>
            <p:cNvSpPr>
              <a:spLocks noChangeArrowheads="1"/>
            </p:cNvSpPr>
            <p:nvPr/>
          </p:nvSpPr>
          <p:spPr bwMode="auto">
            <a:xfrm>
              <a:off x="3693"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786" name="Rectangle 200"/>
            <p:cNvSpPr>
              <a:spLocks noChangeArrowheads="1"/>
            </p:cNvSpPr>
            <p:nvPr/>
          </p:nvSpPr>
          <p:spPr bwMode="auto">
            <a:xfrm>
              <a:off x="3742" y="1420"/>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787" name="Rectangle 201"/>
            <p:cNvSpPr>
              <a:spLocks noChangeArrowheads="1"/>
            </p:cNvSpPr>
            <p:nvPr/>
          </p:nvSpPr>
          <p:spPr bwMode="auto">
            <a:xfrm>
              <a:off x="3767"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788" name="Rectangle 202"/>
            <p:cNvSpPr>
              <a:spLocks noChangeArrowheads="1"/>
            </p:cNvSpPr>
            <p:nvPr/>
          </p:nvSpPr>
          <p:spPr bwMode="auto">
            <a:xfrm>
              <a:off x="3807" y="1420"/>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789" name="Rectangle 203"/>
            <p:cNvSpPr>
              <a:spLocks noChangeArrowheads="1"/>
            </p:cNvSpPr>
            <p:nvPr/>
          </p:nvSpPr>
          <p:spPr bwMode="auto">
            <a:xfrm>
              <a:off x="3840"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790" name="Rectangle 204"/>
            <p:cNvSpPr>
              <a:spLocks noChangeArrowheads="1"/>
            </p:cNvSpPr>
            <p:nvPr/>
          </p:nvSpPr>
          <p:spPr bwMode="auto">
            <a:xfrm>
              <a:off x="3881" y="142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791" name="Arc 205"/>
            <p:cNvSpPr>
              <a:spLocks/>
            </p:cNvSpPr>
            <p:nvPr/>
          </p:nvSpPr>
          <p:spPr bwMode="auto">
            <a:xfrm>
              <a:off x="3306" y="2087"/>
              <a:ext cx="25" cy="70"/>
            </a:xfrm>
            <a:custGeom>
              <a:avLst/>
              <a:gdLst>
                <a:gd name="T0" fmla="*/ 0 w 21899"/>
                <a:gd name="T1" fmla="*/ 0 h 21600"/>
                <a:gd name="T2" fmla="*/ 0 w 21899"/>
                <a:gd name="T3" fmla="*/ 0 h 21600"/>
                <a:gd name="T4" fmla="*/ 0 w 21899"/>
                <a:gd name="T5" fmla="*/ 0 h 21600"/>
                <a:gd name="T6" fmla="*/ 0 60000 65536"/>
                <a:gd name="T7" fmla="*/ 0 60000 65536"/>
                <a:gd name="T8" fmla="*/ 0 60000 65536"/>
                <a:gd name="T9" fmla="*/ 0 w 21899"/>
                <a:gd name="T10" fmla="*/ 0 h 21600"/>
                <a:gd name="T11" fmla="*/ 21899 w 21899"/>
                <a:gd name="T12" fmla="*/ 21600 h 21600"/>
              </a:gdLst>
              <a:ahLst/>
              <a:cxnLst>
                <a:cxn ang="T6">
                  <a:pos x="T0" y="T1"/>
                </a:cxn>
                <a:cxn ang="T7">
                  <a:pos x="T2" y="T3"/>
                </a:cxn>
                <a:cxn ang="T8">
                  <a:pos x="T4" y="T5"/>
                </a:cxn>
              </a:cxnLst>
              <a:rect l="T9" t="T10" r="T11" b="T12"/>
              <a:pathLst>
                <a:path w="21899" h="21600" fill="none" extrusionOk="0">
                  <a:moveTo>
                    <a:pt x="0" y="2"/>
                  </a:moveTo>
                  <a:cubicBezTo>
                    <a:pt x="99" y="0"/>
                    <a:pt x="199" y="-1"/>
                    <a:pt x="299" y="0"/>
                  </a:cubicBezTo>
                  <a:cubicBezTo>
                    <a:pt x="12228" y="0"/>
                    <a:pt x="21899" y="9670"/>
                    <a:pt x="21899" y="21600"/>
                  </a:cubicBezTo>
                </a:path>
                <a:path w="21899" h="21600" stroke="0" extrusionOk="0">
                  <a:moveTo>
                    <a:pt x="0" y="2"/>
                  </a:moveTo>
                  <a:cubicBezTo>
                    <a:pt x="99" y="0"/>
                    <a:pt x="199" y="-1"/>
                    <a:pt x="299" y="0"/>
                  </a:cubicBezTo>
                  <a:cubicBezTo>
                    <a:pt x="12228" y="0"/>
                    <a:pt x="21899" y="9670"/>
                    <a:pt x="21899" y="21600"/>
                  </a:cubicBezTo>
                  <a:lnTo>
                    <a:pt x="299" y="21600"/>
                  </a:lnTo>
                  <a:lnTo>
                    <a:pt x="0" y="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92" name="Arc 206"/>
            <p:cNvSpPr>
              <a:spLocks/>
            </p:cNvSpPr>
            <p:nvPr/>
          </p:nvSpPr>
          <p:spPr bwMode="auto">
            <a:xfrm>
              <a:off x="3330" y="2198"/>
              <a:ext cx="45" cy="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93" name="Arc 207"/>
            <p:cNvSpPr>
              <a:spLocks/>
            </p:cNvSpPr>
            <p:nvPr/>
          </p:nvSpPr>
          <p:spPr bwMode="auto">
            <a:xfrm>
              <a:off x="3330" y="2251"/>
              <a:ext cx="45" cy="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94" name="Line 208"/>
            <p:cNvSpPr>
              <a:spLocks noChangeShapeType="1"/>
            </p:cNvSpPr>
            <p:nvPr/>
          </p:nvSpPr>
          <p:spPr bwMode="auto">
            <a:xfrm flipV="1">
              <a:off x="3326" y="2148"/>
              <a:ext cx="1" cy="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95" name="Line 209"/>
            <p:cNvSpPr>
              <a:spLocks noChangeShapeType="1"/>
            </p:cNvSpPr>
            <p:nvPr/>
          </p:nvSpPr>
          <p:spPr bwMode="auto">
            <a:xfrm>
              <a:off x="3326" y="2288"/>
              <a:ext cx="1" cy="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796" name="Arc 210"/>
            <p:cNvSpPr>
              <a:spLocks/>
            </p:cNvSpPr>
            <p:nvPr/>
          </p:nvSpPr>
          <p:spPr bwMode="auto">
            <a:xfrm>
              <a:off x="3306" y="2337"/>
              <a:ext cx="25" cy="70"/>
            </a:xfrm>
            <a:custGeom>
              <a:avLst/>
              <a:gdLst>
                <a:gd name="T0" fmla="*/ 0 w 21903"/>
                <a:gd name="T1" fmla="*/ 0 h 21600"/>
                <a:gd name="T2" fmla="*/ 0 w 21903"/>
                <a:gd name="T3" fmla="*/ 0 h 21600"/>
                <a:gd name="T4" fmla="*/ 0 w 21903"/>
                <a:gd name="T5" fmla="*/ 0 h 21600"/>
                <a:gd name="T6" fmla="*/ 0 60000 65536"/>
                <a:gd name="T7" fmla="*/ 0 60000 65536"/>
                <a:gd name="T8" fmla="*/ 0 60000 65536"/>
                <a:gd name="T9" fmla="*/ 0 w 21903"/>
                <a:gd name="T10" fmla="*/ 0 h 21600"/>
                <a:gd name="T11" fmla="*/ 21903 w 21903"/>
                <a:gd name="T12" fmla="*/ 21600 h 21600"/>
              </a:gdLst>
              <a:ahLst/>
              <a:cxnLst>
                <a:cxn ang="T6">
                  <a:pos x="T0" y="T1"/>
                </a:cxn>
                <a:cxn ang="T7">
                  <a:pos x="T2" y="T3"/>
                </a:cxn>
                <a:cxn ang="T8">
                  <a:pos x="T4" y="T5"/>
                </a:cxn>
              </a:cxnLst>
              <a:rect l="T9" t="T10" r="T11" b="T12"/>
              <a:pathLst>
                <a:path w="21903" h="21600" fill="none" extrusionOk="0">
                  <a:moveTo>
                    <a:pt x="21903" y="0"/>
                  </a:moveTo>
                  <a:cubicBezTo>
                    <a:pt x="21903" y="11929"/>
                    <a:pt x="12232" y="21600"/>
                    <a:pt x="303" y="21600"/>
                  </a:cubicBezTo>
                  <a:cubicBezTo>
                    <a:pt x="201" y="21600"/>
                    <a:pt x="100" y="21599"/>
                    <a:pt x="0" y="21597"/>
                  </a:cubicBezTo>
                </a:path>
                <a:path w="21903" h="21600" stroke="0" extrusionOk="0">
                  <a:moveTo>
                    <a:pt x="21903" y="0"/>
                  </a:moveTo>
                  <a:cubicBezTo>
                    <a:pt x="21903" y="11929"/>
                    <a:pt x="12232" y="21600"/>
                    <a:pt x="303" y="21600"/>
                  </a:cubicBezTo>
                  <a:cubicBezTo>
                    <a:pt x="201" y="21600"/>
                    <a:pt x="100" y="21599"/>
                    <a:pt x="0" y="21597"/>
                  </a:cubicBezTo>
                  <a:lnTo>
                    <a:pt x="303" y="0"/>
                  </a:lnTo>
                  <a:lnTo>
                    <a:pt x="2190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797" name="Rectangle 211"/>
            <p:cNvSpPr>
              <a:spLocks noChangeArrowheads="1"/>
            </p:cNvSpPr>
            <p:nvPr/>
          </p:nvSpPr>
          <p:spPr bwMode="auto">
            <a:xfrm>
              <a:off x="3416" y="209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798" name="Rectangle 212"/>
            <p:cNvSpPr>
              <a:spLocks noChangeArrowheads="1"/>
            </p:cNvSpPr>
            <p:nvPr/>
          </p:nvSpPr>
          <p:spPr bwMode="auto">
            <a:xfrm>
              <a:off x="3473"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799" name="Rectangle 213"/>
            <p:cNvSpPr>
              <a:spLocks noChangeArrowheads="1"/>
            </p:cNvSpPr>
            <p:nvPr/>
          </p:nvSpPr>
          <p:spPr bwMode="auto">
            <a:xfrm>
              <a:off x="3522"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800" name="Rectangle 214"/>
            <p:cNvSpPr>
              <a:spLocks noChangeArrowheads="1"/>
            </p:cNvSpPr>
            <p:nvPr/>
          </p:nvSpPr>
          <p:spPr bwMode="auto">
            <a:xfrm>
              <a:off x="3563" y="2091"/>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801" name="Rectangle 215"/>
            <p:cNvSpPr>
              <a:spLocks noChangeArrowheads="1"/>
            </p:cNvSpPr>
            <p:nvPr/>
          </p:nvSpPr>
          <p:spPr bwMode="auto">
            <a:xfrm>
              <a:off x="3636"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802" name="Rectangle 216"/>
            <p:cNvSpPr>
              <a:spLocks noChangeArrowheads="1"/>
            </p:cNvSpPr>
            <p:nvPr/>
          </p:nvSpPr>
          <p:spPr bwMode="auto">
            <a:xfrm>
              <a:off x="3677" y="209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03" name="Rectangle 217"/>
            <p:cNvSpPr>
              <a:spLocks noChangeArrowheads="1"/>
            </p:cNvSpPr>
            <p:nvPr/>
          </p:nvSpPr>
          <p:spPr bwMode="auto">
            <a:xfrm>
              <a:off x="3701"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804" name="Rectangle 218"/>
            <p:cNvSpPr>
              <a:spLocks noChangeArrowheads="1"/>
            </p:cNvSpPr>
            <p:nvPr/>
          </p:nvSpPr>
          <p:spPr bwMode="auto">
            <a:xfrm>
              <a:off x="3750"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805" name="Rectangle 219"/>
            <p:cNvSpPr>
              <a:spLocks noChangeArrowheads="1"/>
            </p:cNvSpPr>
            <p:nvPr/>
          </p:nvSpPr>
          <p:spPr bwMode="auto">
            <a:xfrm>
              <a:off x="3791" y="2091"/>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806" name="Rectangle 220"/>
            <p:cNvSpPr>
              <a:spLocks noChangeArrowheads="1"/>
            </p:cNvSpPr>
            <p:nvPr/>
          </p:nvSpPr>
          <p:spPr bwMode="auto">
            <a:xfrm>
              <a:off x="3807" y="209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07" name="Rectangle 221"/>
            <p:cNvSpPr>
              <a:spLocks noChangeArrowheads="1"/>
            </p:cNvSpPr>
            <p:nvPr/>
          </p:nvSpPr>
          <p:spPr bwMode="auto">
            <a:xfrm>
              <a:off x="3416"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808" name="Rectangle 222"/>
            <p:cNvSpPr>
              <a:spLocks noChangeArrowheads="1"/>
            </p:cNvSpPr>
            <p:nvPr/>
          </p:nvSpPr>
          <p:spPr bwMode="auto">
            <a:xfrm>
              <a:off x="3465"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809" name="Rectangle 223"/>
            <p:cNvSpPr>
              <a:spLocks noChangeArrowheads="1"/>
            </p:cNvSpPr>
            <p:nvPr/>
          </p:nvSpPr>
          <p:spPr bwMode="auto">
            <a:xfrm>
              <a:off x="3506"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810" name="Rectangle 224"/>
            <p:cNvSpPr>
              <a:spLocks noChangeArrowheads="1"/>
            </p:cNvSpPr>
            <p:nvPr/>
          </p:nvSpPr>
          <p:spPr bwMode="auto">
            <a:xfrm>
              <a:off x="3555"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è</a:t>
              </a:r>
              <a:endParaRPr lang="en-GB" sz="2400">
                <a:latin typeface="Tahoma" charset="0"/>
              </a:endParaRPr>
            </a:p>
          </p:txBody>
        </p:sp>
        <p:sp>
          <p:nvSpPr>
            <p:cNvPr id="106811" name="Rectangle 225"/>
            <p:cNvSpPr>
              <a:spLocks noChangeArrowheads="1"/>
            </p:cNvSpPr>
            <p:nvPr/>
          </p:nvSpPr>
          <p:spPr bwMode="auto">
            <a:xfrm>
              <a:off x="3595"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12" name="Rectangle 226"/>
            <p:cNvSpPr>
              <a:spLocks noChangeArrowheads="1"/>
            </p:cNvSpPr>
            <p:nvPr/>
          </p:nvSpPr>
          <p:spPr bwMode="auto">
            <a:xfrm>
              <a:off x="3620" y="218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13" name="Rectangle 227"/>
            <p:cNvSpPr>
              <a:spLocks noChangeArrowheads="1"/>
            </p:cNvSpPr>
            <p:nvPr/>
          </p:nvSpPr>
          <p:spPr bwMode="auto">
            <a:xfrm>
              <a:off x="3644"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14" name="Rectangle 228"/>
            <p:cNvSpPr>
              <a:spLocks noChangeArrowheads="1"/>
            </p:cNvSpPr>
            <p:nvPr/>
          </p:nvSpPr>
          <p:spPr bwMode="auto">
            <a:xfrm>
              <a:off x="3693"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15" name="Rectangle 229"/>
            <p:cNvSpPr>
              <a:spLocks noChangeArrowheads="1"/>
            </p:cNvSpPr>
            <p:nvPr/>
          </p:nvSpPr>
          <p:spPr bwMode="auto">
            <a:xfrm>
              <a:off x="3718"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à</a:t>
              </a:r>
              <a:endParaRPr lang="en-GB" sz="2400">
                <a:latin typeface="Tahoma" charset="0"/>
              </a:endParaRPr>
            </a:p>
          </p:txBody>
        </p:sp>
        <p:sp>
          <p:nvSpPr>
            <p:cNvPr id="106816" name="Rectangle 230"/>
            <p:cNvSpPr>
              <a:spLocks noChangeArrowheads="1"/>
            </p:cNvSpPr>
            <p:nvPr/>
          </p:nvSpPr>
          <p:spPr bwMode="auto">
            <a:xfrm>
              <a:off x="3759"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17" name="Rectangle 231"/>
            <p:cNvSpPr>
              <a:spLocks noChangeArrowheads="1"/>
            </p:cNvSpPr>
            <p:nvPr/>
          </p:nvSpPr>
          <p:spPr bwMode="auto">
            <a:xfrm>
              <a:off x="3783"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18" name="Rectangle 232"/>
            <p:cNvSpPr>
              <a:spLocks noChangeArrowheads="1"/>
            </p:cNvSpPr>
            <p:nvPr/>
          </p:nvSpPr>
          <p:spPr bwMode="auto">
            <a:xfrm>
              <a:off x="3807" y="218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19" name="Rectangle 233"/>
            <p:cNvSpPr>
              <a:spLocks noChangeArrowheads="1"/>
            </p:cNvSpPr>
            <p:nvPr/>
          </p:nvSpPr>
          <p:spPr bwMode="auto">
            <a:xfrm>
              <a:off x="3832"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820" name="Rectangle 234"/>
            <p:cNvSpPr>
              <a:spLocks noChangeArrowheads="1"/>
            </p:cNvSpPr>
            <p:nvPr/>
          </p:nvSpPr>
          <p:spPr bwMode="auto">
            <a:xfrm>
              <a:off x="3881" y="218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v</a:t>
              </a:r>
              <a:endParaRPr lang="en-GB" sz="2400">
                <a:latin typeface="Tahoma" charset="0"/>
              </a:endParaRPr>
            </a:p>
          </p:txBody>
        </p:sp>
        <p:sp>
          <p:nvSpPr>
            <p:cNvPr id="106821" name="Rectangle 235"/>
            <p:cNvSpPr>
              <a:spLocks noChangeArrowheads="1"/>
            </p:cNvSpPr>
            <p:nvPr/>
          </p:nvSpPr>
          <p:spPr bwMode="auto">
            <a:xfrm>
              <a:off x="3922"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22" name="Rectangle 236"/>
            <p:cNvSpPr>
              <a:spLocks noChangeArrowheads="1"/>
            </p:cNvSpPr>
            <p:nvPr/>
          </p:nvSpPr>
          <p:spPr bwMode="auto">
            <a:xfrm>
              <a:off x="3962" y="218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23" name="Rectangle 237"/>
            <p:cNvSpPr>
              <a:spLocks noChangeArrowheads="1"/>
            </p:cNvSpPr>
            <p:nvPr/>
          </p:nvSpPr>
          <p:spPr bwMode="auto">
            <a:xfrm>
              <a:off x="3995" y="218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s</a:t>
              </a:r>
              <a:endParaRPr lang="en-GB" sz="2400">
                <a:latin typeface="Tahoma" charset="0"/>
              </a:endParaRPr>
            </a:p>
          </p:txBody>
        </p:sp>
        <p:sp>
          <p:nvSpPr>
            <p:cNvPr id="106824" name="Rectangle 238"/>
            <p:cNvSpPr>
              <a:spLocks noChangeArrowheads="1"/>
            </p:cNvSpPr>
            <p:nvPr/>
          </p:nvSpPr>
          <p:spPr bwMode="auto">
            <a:xfrm>
              <a:off x="4036"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25" name="Rectangle 239"/>
            <p:cNvSpPr>
              <a:spLocks noChangeArrowheads="1"/>
            </p:cNvSpPr>
            <p:nvPr/>
          </p:nvSpPr>
          <p:spPr bwMode="auto">
            <a:xfrm>
              <a:off x="3416" y="2271"/>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826" name="Rectangle 240"/>
            <p:cNvSpPr>
              <a:spLocks noChangeArrowheads="1"/>
            </p:cNvSpPr>
            <p:nvPr/>
          </p:nvSpPr>
          <p:spPr bwMode="auto">
            <a:xfrm>
              <a:off x="3432" y="2271"/>
              <a:ext cx="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827" name="Rectangle 241"/>
            <p:cNvSpPr>
              <a:spLocks noChangeArrowheads="1"/>
            </p:cNvSpPr>
            <p:nvPr/>
          </p:nvSpPr>
          <p:spPr bwMode="auto">
            <a:xfrm>
              <a:off x="3449"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o</a:t>
              </a:r>
              <a:endParaRPr lang="en-GB" sz="2400">
                <a:latin typeface="Tahoma" charset="0"/>
              </a:endParaRPr>
            </a:p>
          </p:txBody>
        </p:sp>
        <p:sp>
          <p:nvSpPr>
            <p:cNvPr id="106828" name="Rectangle 242"/>
            <p:cNvSpPr>
              <a:spLocks noChangeArrowheads="1"/>
            </p:cNvSpPr>
            <p:nvPr/>
          </p:nvSpPr>
          <p:spPr bwMode="auto">
            <a:xfrm>
              <a:off x="3498"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829" name="Rectangle 243"/>
            <p:cNvSpPr>
              <a:spLocks noChangeArrowheads="1"/>
            </p:cNvSpPr>
            <p:nvPr/>
          </p:nvSpPr>
          <p:spPr bwMode="auto">
            <a:xfrm>
              <a:off x="3538" y="227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v</a:t>
              </a:r>
              <a:endParaRPr lang="en-GB" sz="2400">
                <a:latin typeface="Tahoma" charset="0"/>
              </a:endParaRPr>
            </a:p>
          </p:txBody>
        </p:sp>
        <p:sp>
          <p:nvSpPr>
            <p:cNvPr id="106830" name="Rectangle 244"/>
            <p:cNvSpPr>
              <a:spLocks noChangeArrowheads="1"/>
            </p:cNvSpPr>
            <p:nvPr/>
          </p:nvSpPr>
          <p:spPr bwMode="auto">
            <a:xfrm>
              <a:off x="3579"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31" name="Rectangle 245"/>
            <p:cNvSpPr>
              <a:spLocks noChangeArrowheads="1"/>
            </p:cNvSpPr>
            <p:nvPr/>
          </p:nvSpPr>
          <p:spPr bwMode="auto">
            <a:xfrm>
              <a:off x="3628" y="227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32" name="Rectangle 246"/>
            <p:cNvSpPr>
              <a:spLocks noChangeArrowheads="1"/>
            </p:cNvSpPr>
            <p:nvPr/>
          </p:nvSpPr>
          <p:spPr bwMode="auto">
            <a:xfrm>
              <a:off x="3653" y="227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33" name="Rectangle 247"/>
            <p:cNvSpPr>
              <a:spLocks noChangeArrowheads="1"/>
            </p:cNvSpPr>
            <p:nvPr/>
          </p:nvSpPr>
          <p:spPr bwMode="auto">
            <a:xfrm>
              <a:off x="3677"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834" name="Rectangle 248"/>
            <p:cNvSpPr>
              <a:spLocks noChangeArrowheads="1"/>
            </p:cNvSpPr>
            <p:nvPr/>
          </p:nvSpPr>
          <p:spPr bwMode="auto">
            <a:xfrm>
              <a:off x="3726" y="227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35" name="Rectangle 249"/>
            <p:cNvSpPr>
              <a:spLocks noChangeArrowheads="1"/>
            </p:cNvSpPr>
            <p:nvPr/>
          </p:nvSpPr>
          <p:spPr bwMode="auto">
            <a:xfrm>
              <a:off x="3750"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36" name="Rectangle 250"/>
            <p:cNvSpPr>
              <a:spLocks noChangeArrowheads="1"/>
            </p:cNvSpPr>
            <p:nvPr/>
          </p:nvSpPr>
          <p:spPr bwMode="auto">
            <a:xfrm>
              <a:off x="2168" y="209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837" name="Rectangle 251"/>
            <p:cNvSpPr>
              <a:spLocks noChangeArrowheads="1"/>
            </p:cNvSpPr>
            <p:nvPr/>
          </p:nvSpPr>
          <p:spPr bwMode="auto">
            <a:xfrm>
              <a:off x="2225"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838" name="Rectangle 252"/>
            <p:cNvSpPr>
              <a:spLocks noChangeArrowheads="1"/>
            </p:cNvSpPr>
            <p:nvPr/>
          </p:nvSpPr>
          <p:spPr bwMode="auto">
            <a:xfrm>
              <a:off x="2274"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839" name="Rectangle 253"/>
            <p:cNvSpPr>
              <a:spLocks noChangeArrowheads="1"/>
            </p:cNvSpPr>
            <p:nvPr/>
          </p:nvSpPr>
          <p:spPr bwMode="auto">
            <a:xfrm>
              <a:off x="2315" y="2091"/>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840" name="Rectangle 254"/>
            <p:cNvSpPr>
              <a:spLocks noChangeArrowheads="1"/>
            </p:cNvSpPr>
            <p:nvPr/>
          </p:nvSpPr>
          <p:spPr bwMode="auto">
            <a:xfrm>
              <a:off x="2388" y="20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841" name="Rectangle 255"/>
            <p:cNvSpPr>
              <a:spLocks noChangeArrowheads="1"/>
            </p:cNvSpPr>
            <p:nvPr/>
          </p:nvSpPr>
          <p:spPr bwMode="auto">
            <a:xfrm>
              <a:off x="2429" y="209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42" name="Rectangle 256"/>
            <p:cNvSpPr>
              <a:spLocks noChangeArrowheads="1"/>
            </p:cNvSpPr>
            <p:nvPr/>
          </p:nvSpPr>
          <p:spPr bwMode="auto">
            <a:xfrm>
              <a:off x="2168"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843" name="Rectangle 257"/>
            <p:cNvSpPr>
              <a:spLocks noChangeArrowheads="1"/>
            </p:cNvSpPr>
            <p:nvPr/>
          </p:nvSpPr>
          <p:spPr bwMode="auto">
            <a:xfrm>
              <a:off x="2217" y="2181"/>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844" name="Rectangle 258"/>
            <p:cNvSpPr>
              <a:spLocks noChangeArrowheads="1"/>
            </p:cNvSpPr>
            <p:nvPr/>
          </p:nvSpPr>
          <p:spPr bwMode="auto">
            <a:xfrm>
              <a:off x="2233"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45" name="Rectangle 259"/>
            <p:cNvSpPr>
              <a:spLocks noChangeArrowheads="1"/>
            </p:cNvSpPr>
            <p:nvPr/>
          </p:nvSpPr>
          <p:spPr bwMode="auto">
            <a:xfrm>
              <a:off x="2274" y="218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846" name="Rectangle 260"/>
            <p:cNvSpPr>
              <a:spLocks noChangeArrowheads="1"/>
            </p:cNvSpPr>
            <p:nvPr/>
          </p:nvSpPr>
          <p:spPr bwMode="auto">
            <a:xfrm>
              <a:off x="2315"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47" name="Rectangle 261"/>
            <p:cNvSpPr>
              <a:spLocks noChangeArrowheads="1"/>
            </p:cNvSpPr>
            <p:nvPr/>
          </p:nvSpPr>
          <p:spPr bwMode="auto">
            <a:xfrm>
              <a:off x="2339" y="218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48" name="Rectangle 262"/>
            <p:cNvSpPr>
              <a:spLocks noChangeArrowheads="1"/>
            </p:cNvSpPr>
            <p:nvPr/>
          </p:nvSpPr>
          <p:spPr bwMode="auto">
            <a:xfrm>
              <a:off x="2364" y="2181"/>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849" name="Rectangle 263"/>
            <p:cNvSpPr>
              <a:spLocks noChangeArrowheads="1"/>
            </p:cNvSpPr>
            <p:nvPr/>
          </p:nvSpPr>
          <p:spPr bwMode="auto">
            <a:xfrm>
              <a:off x="2388"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850" name="Rectangle 264"/>
            <p:cNvSpPr>
              <a:spLocks noChangeArrowheads="1"/>
            </p:cNvSpPr>
            <p:nvPr/>
          </p:nvSpPr>
          <p:spPr bwMode="auto">
            <a:xfrm>
              <a:off x="2429"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851" name="Rectangle 265"/>
            <p:cNvSpPr>
              <a:spLocks noChangeArrowheads="1"/>
            </p:cNvSpPr>
            <p:nvPr/>
          </p:nvSpPr>
          <p:spPr bwMode="auto">
            <a:xfrm>
              <a:off x="2478" y="218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52" name="Rectangle 266"/>
            <p:cNvSpPr>
              <a:spLocks noChangeArrowheads="1"/>
            </p:cNvSpPr>
            <p:nvPr/>
          </p:nvSpPr>
          <p:spPr bwMode="auto">
            <a:xfrm>
              <a:off x="2519" y="218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53" name="Rectangle 267"/>
            <p:cNvSpPr>
              <a:spLocks noChangeArrowheads="1"/>
            </p:cNvSpPr>
            <p:nvPr/>
          </p:nvSpPr>
          <p:spPr bwMode="auto">
            <a:xfrm>
              <a:off x="2168"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54" name="Rectangle 268"/>
            <p:cNvSpPr>
              <a:spLocks noChangeArrowheads="1"/>
            </p:cNvSpPr>
            <p:nvPr/>
          </p:nvSpPr>
          <p:spPr bwMode="auto">
            <a:xfrm>
              <a:off x="2217" y="227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x</a:t>
              </a:r>
              <a:endParaRPr lang="en-GB" sz="2400">
                <a:latin typeface="Tahoma" charset="0"/>
              </a:endParaRPr>
            </a:p>
          </p:txBody>
        </p:sp>
        <p:sp>
          <p:nvSpPr>
            <p:cNvPr id="106855" name="Rectangle 269"/>
            <p:cNvSpPr>
              <a:spLocks noChangeArrowheads="1"/>
            </p:cNvSpPr>
            <p:nvPr/>
          </p:nvSpPr>
          <p:spPr bwMode="auto">
            <a:xfrm>
              <a:off x="2258" y="227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56" name="Rectangle 270"/>
            <p:cNvSpPr>
              <a:spLocks noChangeArrowheads="1"/>
            </p:cNvSpPr>
            <p:nvPr/>
          </p:nvSpPr>
          <p:spPr bwMode="auto">
            <a:xfrm>
              <a:off x="2274"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57" name="Rectangle 271"/>
            <p:cNvSpPr>
              <a:spLocks noChangeArrowheads="1"/>
            </p:cNvSpPr>
            <p:nvPr/>
          </p:nvSpPr>
          <p:spPr bwMode="auto">
            <a:xfrm>
              <a:off x="2323" y="2271"/>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58" name="Rectangle 272"/>
            <p:cNvSpPr>
              <a:spLocks noChangeArrowheads="1"/>
            </p:cNvSpPr>
            <p:nvPr/>
          </p:nvSpPr>
          <p:spPr bwMode="auto">
            <a:xfrm>
              <a:off x="2348"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859" name="Rectangle 273"/>
            <p:cNvSpPr>
              <a:spLocks noChangeArrowheads="1"/>
            </p:cNvSpPr>
            <p:nvPr/>
          </p:nvSpPr>
          <p:spPr bwMode="auto">
            <a:xfrm>
              <a:off x="2397" y="227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60" name="Rectangle 274"/>
            <p:cNvSpPr>
              <a:spLocks noChangeArrowheads="1"/>
            </p:cNvSpPr>
            <p:nvPr/>
          </p:nvSpPr>
          <p:spPr bwMode="auto">
            <a:xfrm>
              <a:off x="2584" y="3155"/>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861" name="Rectangle 275"/>
            <p:cNvSpPr>
              <a:spLocks noChangeArrowheads="1"/>
            </p:cNvSpPr>
            <p:nvPr/>
          </p:nvSpPr>
          <p:spPr bwMode="auto">
            <a:xfrm>
              <a:off x="2609"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862" name="Rectangle 276"/>
            <p:cNvSpPr>
              <a:spLocks noChangeArrowheads="1"/>
            </p:cNvSpPr>
            <p:nvPr/>
          </p:nvSpPr>
          <p:spPr bwMode="auto">
            <a:xfrm>
              <a:off x="2658" y="3155"/>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863" name="Rectangle 277"/>
            <p:cNvSpPr>
              <a:spLocks noChangeArrowheads="1"/>
            </p:cNvSpPr>
            <p:nvPr/>
          </p:nvSpPr>
          <p:spPr bwMode="auto">
            <a:xfrm>
              <a:off x="2682" y="315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64" name="Rectangle 278"/>
            <p:cNvSpPr>
              <a:spLocks noChangeArrowheads="1"/>
            </p:cNvSpPr>
            <p:nvPr/>
          </p:nvSpPr>
          <p:spPr bwMode="auto">
            <a:xfrm>
              <a:off x="2706" y="3155"/>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865" name="Rectangle 279"/>
            <p:cNvSpPr>
              <a:spLocks noChangeArrowheads="1"/>
            </p:cNvSpPr>
            <p:nvPr/>
          </p:nvSpPr>
          <p:spPr bwMode="auto">
            <a:xfrm>
              <a:off x="2747"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866" name="Rectangle 280"/>
            <p:cNvSpPr>
              <a:spLocks noChangeArrowheads="1"/>
            </p:cNvSpPr>
            <p:nvPr/>
          </p:nvSpPr>
          <p:spPr bwMode="auto">
            <a:xfrm>
              <a:off x="2796"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867" name="Rectangle 281"/>
            <p:cNvSpPr>
              <a:spLocks noChangeArrowheads="1"/>
            </p:cNvSpPr>
            <p:nvPr/>
          </p:nvSpPr>
          <p:spPr bwMode="auto">
            <a:xfrm>
              <a:off x="2837" y="3155"/>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868" name="Rectangle 282"/>
            <p:cNvSpPr>
              <a:spLocks noChangeArrowheads="1"/>
            </p:cNvSpPr>
            <p:nvPr/>
          </p:nvSpPr>
          <p:spPr bwMode="auto">
            <a:xfrm>
              <a:off x="2902"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869" name="Rectangle 283"/>
            <p:cNvSpPr>
              <a:spLocks noChangeArrowheads="1"/>
            </p:cNvSpPr>
            <p:nvPr/>
          </p:nvSpPr>
          <p:spPr bwMode="auto">
            <a:xfrm>
              <a:off x="2951" y="315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870" name="Rectangle 284"/>
            <p:cNvSpPr>
              <a:spLocks noChangeArrowheads="1"/>
            </p:cNvSpPr>
            <p:nvPr/>
          </p:nvSpPr>
          <p:spPr bwMode="auto">
            <a:xfrm>
              <a:off x="2976"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871" name="Rectangle 285"/>
            <p:cNvSpPr>
              <a:spLocks noChangeArrowheads="1"/>
            </p:cNvSpPr>
            <p:nvPr/>
          </p:nvSpPr>
          <p:spPr bwMode="auto">
            <a:xfrm>
              <a:off x="3016" y="3155"/>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872" name="Rectangle 286"/>
            <p:cNvSpPr>
              <a:spLocks noChangeArrowheads="1"/>
            </p:cNvSpPr>
            <p:nvPr/>
          </p:nvSpPr>
          <p:spPr bwMode="auto">
            <a:xfrm>
              <a:off x="3041"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73" name="Rectangle 287"/>
            <p:cNvSpPr>
              <a:spLocks noChangeArrowheads="1"/>
            </p:cNvSpPr>
            <p:nvPr/>
          </p:nvSpPr>
          <p:spPr bwMode="auto">
            <a:xfrm>
              <a:off x="3082" y="3155"/>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874" name="Rectangle 288"/>
            <p:cNvSpPr>
              <a:spLocks noChangeArrowheads="1"/>
            </p:cNvSpPr>
            <p:nvPr/>
          </p:nvSpPr>
          <p:spPr bwMode="auto">
            <a:xfrm>
              <a:off x="3122" y="315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875" name="Rectangle 289"/>
            <p:cNvSpPr>
              <a:spLocks noChangeArrowheads="1"/>
            </p:cNvSpPr>
            <p:nvPr/>
          </p:nvSpPr>
          <p:spPr bwMode="auto">
            <a:xfrm>
              <a:off x="3147" y="3155"/>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876" name="Rectangle 290"/>
            <p:cNvSpPr>
              <a:spLocks noChangeArrowheads="1"/>
            </p:cNvSpPr>
            <p:nvPr/>
          </p:nvSpPr>
          <p:spPr bwMode="auto">
            <a:xfrm>
              <a:off x="3171" y="3155"/>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877" name="Rectangle 291"/>
            <p:cNvSpPr>
              <a:spLocks noChangeArrowheads="1"/>
            </p:cNvSpPr>
            <p:nvPr/>
          </p:nvSpPr>
          <p:spPr bwMode="auto">
            <a:xfrm>
              <a:off x="3188"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878" name="Rectangle 292"/>
            <p:cNvSpPr>
              <a:spLocks noChangeArrowheads="1"/>
            </p:cNvSpPr>
            <p:nvPr/>
          </p:nvSpPr>
          <p:spPr bwMode="auto">
            <a:xfrm>
              <a:off x="3237"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879" name="Rectangle 293"/>
            <p:cNvSpPr>
              <a:spLocks noChangeArrowheads="1"/>
            </p:cNvSpPr>
            <p:nvPr/>
          </p:nvSpPr>
          <p:spPr bwMode="auto">
            <a:xfrm>
              <a:off x="3286" y="31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880" name="Rectangle 294"/>
            <p:cNvSpPr>
              <a:spLocks noChangeArrowheads="1"/>
            </p:cNvSpPr>
            <p:nvPr/>
          </p:nvSpPr>
          <p:spPr bwMode="auto">
            <a:xfrm>
              <a:off x="3326" y="315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grpSp>
      <p:grpSp>
        <p:nvGrpSpPr>
          <p:cNvPr id="106498" name="Group 295"/>
          <p:cNvGrpSpPr>
            <a:grpSpLocks/>
          </p:cNvGrpSpPr>
          <p:nvPr/>
        </p:nvGrpSpPr>
        <p:grpSpPr bwMode="auto">
          <a:xfrm>
            <a:off x="5416550" y="2057400"/>
            <a:ext cx="2171700" cy="3244850"/>
            <a:chOff x="2519" y="3679"/>
            <a:chExt cx="1482" cy="2044"/>
          </a:xfrm>
        </p:grpSpPr>
        <p:grpSp>
          <p:nvGrpSpPr>
            <p:cNvPr id="106510" name="Group 296"/>
            <p:cNvGrpSpPr>
              <a:grpSpLocks/>
            </p:cNvGrpSpPr>
            <p:nvPr/>
          </p:nvGrpSpPr>
          <p:grpSpPr bwMode="auto">
            <a:xfrm>
              <a:off x="2551" y="4056"/>
              <a:ext cx="66" cy="1506"/>
              <a:chOff x="2551" y="4056"/>
              <a:chExt cx="66" cy="1506"/>
            </a:xfrm>
          </p:grpSpPr>
          <p:sp>
            <p:nvSpPr>
              <p:cNvPr id="106699" name="Freeform 297"/>
              <p:cNvSpPr>
                <a:spLocks/>
              </p:cNvSpPr>
              <p:nvPr/>
            </p:nvSpPr>
            <p:spPr bwMode="auto">
              <a:xfrm>
                <a:off x="2551" y="4056"/>
                <a:ext cx="66" cy="114"/>
              </a:xfrm>
              <a:custGeom>
                <a:avLst/>
                <a:gdLst>
                  <a:gd name="T0" fmla="*/ 33 w 66"/>
                  <a:gd name="T1" fmla="*/ 0 h 114"/>
                  <a:gd name="T2" fmla="*/ 66 w 66"/>
                  <a:gd name="T3" fmla="*/ 114 h 114"/>
                  <a:gd name="T4" fmla="*/ 33 w 66"/>
                  <a:gd name="T5" fmla="*/ 114 h 114"/>
                  <a:gd name="T6" fmla="*/ 0 w 66"/>
                  <a:gd name="T7" fmla="*/ 114 h 114"/>
                  <a:gd name="T8" fmla="*/ 33 w 66"/>
                  <a:gd name="T9" fmla="*/ 0 h 114"/>
                  <a:gd name="T10" fmla="*/ 0 60000 65536"/>
                  <a:gd name="T11" fmla="*/ 0 60000 65536"/>
                  <a:gd name="T12" fmla="*/ 0 60000 65536"/>
                  <a:gd name="T13" fmla="*/ 0 60000 65536"/>
                  <a:gd name="T14" fmla="*/ 0 60000 65536"/>
                  <a:gd name="T15" fmla="*/ 0 w 66"/>
                  <a:gd name="T16" fmla="*/ 0 h 114"/>
                  <a:gd name="T17" fmla="*/ 66 w 66"/>
                  <a:gd name="T18" fmla="*/ 114 h 114"/>
                </a:gdLst>
                <a:ahLst/>
                <a:cxnLst>
                  <a:cxn ang="T10">
                    <a:pos x="T0" y="T1"/>
                  </a:cxn>
                  <a:cxn ang="T11">
                    <a:pos x="T2" y="T3"/>
                  </a:cxn>
                  <a:cxn ang="T12">
                    <a:pos x="T4" y="T5"/>
                  </a:cxn>
                  <a:cxn ang="T13">
                    <a:pos x="T6" y="T7"/>
                  </a:cxn>
                  <a:cxn ang="T14">
                    <a:pos x="T8" y="T9"/>
                  </a:cxn>
                </a:cxnLst>
                <a:rect l="T15" t="T16" r="T17" b="T18"/>
                <a:pathLst>
                  <a:path w="66" h="114">
                    <a:moveTo>
                      <a:pt x="33" y="0"/>
                    </a:moveTo>
                    <a:lnTo>
                      <a:pt x="66" y="114"/>
                    </a:lnTo>
                    <a:lnTo>
                      <a:pt x="33" y="114"/>
                    </a:lnTo>
                    <a:lnTo>
                      <a:pt x="0" y="11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700" name="Line 298"/>
              <p:cNvSpPr>
                <a:spLocks noChangeShapeType="1"/>
              </p:cNvSpPr>
              <p:nvPr/>
            </p:nvSpPr>
            <p:spPr bwMode="auto">
              <a:xfrm>
                <a:off x="2584" y="4170"/>
                <a:ext cx="1" cy="13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511" name="Group 299"/>
            <p:cNvGrpSpPr>
              <a:grpSpLocks/>
            </p:cNvGrpSpPr>
            <p:nvPr/>
          </p:nvGrpSpPr>
          <p:grpSpPr bwMode="auto">
            <a:xfrm>
              <a:off x="2600" y="4056"/>
              <a:ext cx="196" cy="646"/>
              <a:chOff x="2600" y="4056"/>
              <a:chExt cx="196" cy="646"/>
            </a:xfrm>
          </p:grpSpPr>
          <p:grpSp>
            <p:nvGrpSpPr>
              <p:cNvPr id="106687" name="Group 300"/>
              <p:cNvGrpSpPr>
                <a:grpSpLocks/>
              </p:cNvGrpSpPr>
              <p:nvPr/>
            </p:nvGrpSpPr>
            <p:grpSpPr bwMode="auto">
              <a:xfrm>
                <a:off x="2600" y="4056"/>
                <a:ext cx="58" cy="646"/>
                <a:chOff x="2600" y="4056"/>
                <a:chExt cx="58" cy="646"/>
              </a:xfrm>
            </p:grpSpPr>
            <p:sp>
              <p:nvSpPr>
                <p:cNvPr id="106697" name="Freeform 301"/>
                <p:cNvSpPr>
                  <a:spLocks/>
                </p:cNvSpPr>
                <p:nvPr/>
              </p:nvSpPr>
              <p:spPr bwMode="auto">
                <a:xfrm>
                  <a:off x="2600" y="4056"/>
                  <a:ext cx="58" cy="114"/>
                </a:xfrm>
                <a:custGeom>
                  <a:avLst/>
                  <a:gdLst>
                    <a:gd name="T0" fmla="*/ 33 w 58"/>
                    <a:gd name="T1" fmla="*/ 0 h 114"/>
                    <a:gd name="T2" fmla="*/ 58 w 58"/>
                    <a:gd name="T3" fmla="*/ 114 h 114"/>
                    <a:gd name="T4" fmla="*/ 33 w 58"/>
                    <a:gd name="T5" fmla="*/ 114 h 114"/>
                    <a:gd name="T6" fmla="*/ 0 w 58"/>
                    <a:gd name="T7" fmla="*/ 114 h 114"/>
                    <a:gd name="T8" fmla="*/ 33 w 58"/>
                    <a:gd name="T9" fmla="*/ 0 h 114"/>
                    <a:gd name="T10" fmla="*/ 0 60000 65536"/>
                    <a:gd name="T11" fmla="*/ 0 60000 65536"/>
                    <a:gd name="T12" fmla="*/ 0 60000 65536"/>
                    <a:gd name="T13" fmla="*/ 0 60000 65536"/>
                    <a:gd name="T14" fmla="*/ 0 60000 65536"/>
                    <a:gd name="T15" fmla="*/ 0 w 58"/>
                    <a:gd name="T16" fmla="*/ 0 h 114"/>
                    <a:gd name="T17" fmla="*/ 58 w 58"/>
                    <a:gd name="T18" fmla="*/ 114 h 114"/>
                  </a:gdLst>
                  <a:ahLst/>
                  <a:cxnLst>
                    <a:cxn ang="T10">
                      <a:pos x="T0" y="T1"/>
                    </a:cxn>
                    <a:cxn ang="T11">
                      <a:pos x="T2" y="T3"/>
                    </a:cxn>
                    <a:cxn ang="T12">
                      <a:pos x="T4" y="T5"/>
                    </a:cxn>
                    <a:cxn ang="T13">
                      <a:pos x="T6" y="T7"/>
                    </a:cxn>
                    <a:cxn ang="T14">
                      <a:pos x="T8" y="T9"/>
                    </a:cxn>
                  </a:cxnLst>
                  <a:rect l="T15" t="T16" r="T17" b="T18"/>
                  <a:pathLst>
                    <a:path w="58" h="114">
                      <a:moveTo>
                        <a:pt x="33" y="0"/>
                      </a:moveTo>
                      <a:lnTo>
                        <a:pt x="58" y="114"/>
                      </a:lnTo>
                      <a:lnTo>
                        <a:pt x="33" y="114"/>
                      </a:lnTo>
                      <a:lnTo>
                        <a:pt x="0" y="11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98" name="Line 302"/>
                <p:cNvSpPr>
                  <a:spLocks noChangeShapeType="1"/>
                </p:cNvSpPr>
                <p:nvPr/>
              </p:nvSpPr>
              <p:spPr bwMode="auto">
                <a:xfrm>
                  <a:off x="2633" y="4170"/>
                  <a:ext cx="1" cy="5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688" name="Group 303"/>
              <p:cNvGrpSpPr>
                <a:grpSpLocks/>
              </p:cNvGrpSpPr>
              <p:nvPr/>
            </p:nvGrpSpPr>
            <p:grpSpPr bwMode="auto">
              <a:xfrm>
                <a:off x="2649" y="4056"/>
                <a:ext cx="57" cy="646"/>
                <a:chOff x="2649" y="4056"/>
                <a:chExt cx="57" cy="646"/>
              </a:xfrm>
            </p:grpSpPr>
            <p:sp>
              <p:nvSpPr>
                <p:cNvPr id="106695" name="Freeform 304"/>
                <p:cNvSpPr>
                  <a:spLocks/>
                </p:cNvSpPr>
                <p:nvPr/>
              </p:nvSpPr>
              <p:spPr bwMode="auto">
                <a:xfrm>
                  <a:off x="2649" y="4056"/>
                  <a:ext cx="57" cy="114"/>
                </a:xfrm>
                <a:custGeom>
                  <a:avLst/>
                  <a:gdLst>
                    <a:gd name="T0" fmla="*/ 25 w 57"/>
                    <a:gd name="T1" fmla="*/ 0 h 114"/>
                    <a:gd name="T2" fmla="*/ 57 w 57"/>
                    <a:gd name="T3" fmla="*/ 114 h 114"/>
                    <a:gd name="T4" fmla="*/ 25 w 57"/>
                    <a:gd name="T5" fmla="*/ 114 h 114"/>
                    <a:gd name="T6" fmla="*/ 0 w 57"/>
                    <a:gd name="T7" fmla="*/ 114 h 114"/>
                    <a:gd name="T8" fmla="*/ 25 w 57"/>
                    <a:gd name="T9" fmla="*/ 0 h 114"/>
                    <a:gd name="T10" fmla="*/ 0 60000 65536"/>
                    <a:gd name="T11" fmla="*/ 0 60000 65536"/>
                    <a:gd name="T12" fmla="*/ 0 60000 65536"/>
                    <a:gd name="T13" fmla="*/ 0 60000 65536"/>
                    <a:gd name="T14" fmla="*/ 0 60000 65536"/>
                    <a:gd name="T15" fmla="*/ 0 w 57"/>
                    <a:gd name="T16" fmla="*/ 0 h 114"/>
                    <a:gd name="T17" fmla="*/ 57 w 57"/>
                    <a:gd name="T18" fmla="*/ 114 h 114"/>
                  </a:gdLst>
                  <a:ahLst/>
                  <a:cxnLst>
                    <a:cxn ang="T10">
                      <a:pos x="T0" y="T1"/>
                    </a:cxn>
                    <a:cxn ang="T11">
                      <a:pos x="T2" y="T3"/>
                    </a:cxn>
                    <a:cxn ang="T12">
                      <a:pos x="T4" y="T5"/>
                    </a:cxn>
                    <a:cxn ang="T13">
                      <a:pos x="T6" y="T7"/>
                    </a:cxn>
                    <a:cxn ang="T14">
                      <a:pos x="T8" y="T9"/>
                    </a:cxn>
                  </a:cxnLst>
                  <a:rect l="T15" t="T16" r="T17" b="T18"/>
                  <a:pathLst>
                    <a:path w="57" h="114">
                      <a:moveTo>
                        <a:pt x="25" y="0"/>
                      </a:moveTo>
                      <a:lnTo>
                        <a:pt x="57" y="114"/>
                      </a:lnTo>
                      <a:lnTo>
                        <a:pt x="25" y="114"/>
                      </a:lnTo>
                      <a:lnTo>
                        <a:pt x="0" y="114"/>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96" name="Line 305"/>
                <p:cNvSpPr>
                  <a:spLocks noChangeShapeType="1"/>
                </p:cNvSpPr>
                <p:nvPr/>
              </p:nvSpPr>
              <p:spPr bwMode="auto">
                <a:xfrm>
                  <a:off x="2674" y="4170"/>
                  <a:ext cx="1" cy="5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689" name="Group 306"/>
              <p:cNvGrpSpPr>
                <a:grpSpLocks/>
              </p:cNvGrpSpPr>
              <p:nvPr/>
            </p:nvGrpSpPr>
            <p:grpSpPr bwMode="auto">
              <a:xfrm>
                <a:off x="2698" y="4056"/>
                <a:ext cx="57" cy="646"/>
                <a:chOff x="2698" y="4056"/>
                <a:chExt cx="57" cy="646"/>
              </a:xfrm>
            </p:grpSpPr>
            <p:sp>
              <p:nvSpPr>
                <p:cNvPr id="106693" name="Freeform 307"/>
                <p:cNvSpPr>
                  <a:spLocks/>
                </p:cNvSpPr>
                <p:nvPr/>
              </p:nvSpPr>
              <p:spPr bwMode="auto">
                <a:xfrm>
                  <a:off x="2698" y="4056"/>
                  <a:ext cx="57" cy="114"/>
                </a:xfrm>
                <a:custGeom>
                  <a:avLst/>
                  <a:gdLst>
                    <a:gd name="T0" fmla="*/ 25 w 57"/>
                    <a:gd name="T1" fmla="*/ 0 h 114"/>
                    <a:gd name="T2" fmla="*/ 57 w 57"/>
                    <a:gd name="T3" fmla="*/ 114 h 114"/>
                    <a:gd name="T4" fmla="*/ 25 w 57"/>
                    <a:gd name="T5" fmla="*/ 114 h 114"/>
                    <a:gd name="T6" fmla="*/ 0 w 57"/>
                    <a:gd name="T7" fmla="*/ 114 h 114"/>
                    <a:gd name="T8" fmla="*/ 25 w 57"/>
                    <a:gd name="T9" fmla="*/ 0 h 114"/>
                    <a:gd name="T10" fmla="*/ 0 60000 65536"/>
                    <a:gd name="T11" fmla="*/ 0 60000 65536"/>
                    <a:gd name="T12" fmla="*/ 0 60000 65536"/>
                    <a:gd name="T13" fmla="*/ 0 60000 65536"/>
                    <a:gd name="T14" fmla="*/ 0 60000 65536"/>
                    <a:gd name="T15" fmla="*/ 0 w 57"/>
                    <a:gd name="T16" fmla="*/ 0 h 114"/>
                    <a:gd name="T17" fmla="*/ 57 w 57"/>
                    <a:gd name="T18" fmla="*/ 114 h 114"/>
                  </a:gdLst>
                  <a:ahLst/>
                  <a:cxnLst>
                    <a:cxn ang="T10">
                      <a:pos x="T0" y="T1"/>
                    </a:cxn>
                    <a:cxn ang="T11">
                      <a:pos x="T2" y="T3"/>
                    </a:cxn>
                    <a:cxn ang="T12">
                      <a:pos x="T4" y="T5"/>
                    </a:cxn>
                    <a:cxn ang="T13">
                      <a:pos x="T6" y="T7"/>
                    </a:cxn>
                    <a:cxn ang="T14">
                      <a:pos x="T8" y="T9"/>
                    </a:cxn>
                  </a:cxnLst>
                  <a:rect l="T15" t="T16" r="T17" b="T18"/>
                  <a:pathLst>
                    <a:path w="57" h="114">
                      <a:moveTo>
                        <a:pt x="25" y="0"/>
                      </a:moveTo>
                      <a:lnTo>
                        <a:pt x="57" y="114"/>
                      </a:lnTo>
                      <a:lnTo>
                        <a:pt x="25" y="114"/>
                      </a:lnTo>
                      <a:lnTo>
                        <a:pt x="0" y="114"/>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94" name="Line 308"/>
                <p:cNvSpPr>
                  <a:spLocks noChangeShapeType="1"/>
                </p:cNvSpPr>
                <p:nvPr/>
              </p:nvSpPr>
              <p:spPr bwMode="auto">
                <a:xfrm>
                  <a:off x="2723" y="4170"/>
                  <a:ext cx="1" cy="5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690" name="Group 309"/>
              <p:cNvGrpSpPr>
                <a:grpSpLocks/>
              </p:cNvGrpSpPr>
              <p:nvPr/>
            </p:nvGrpSpPr>
            <p:grpSpPr bwMode="auto">
              <a:xfrm>
                <a:off x="2739" y="4056"/>
                <a:ext cx="57" cy="581"/>
                <a:chOff x="2739" y="4056"/>
                <a:chExt cx="57" cy="581"/>
              </a:xfrm>
            </p:grpSpPr>
            <p:sp>
              <p:nvSpPr>
                <p:cNvPr id="106691" name="Freeform 310"/>
                <p:cNvSpPr>
                  <a:spLocks/>
                </p:cNvSpPr>
                <p:nvPr/>
              </p:nvSpPr>
              <p:spPr bwMode="auto">
                <a:xfrm>
                  <a:off x="2739" y="4056"/>
                  <a:ext cx="57" cy="114"/>
                </a:xfrm>
                <a:custGeom>
                  <a:avLst/>
                  <a:gdLst>
                    <a:gd name="T0" fmla="*/ 33 w 57"/>
                    <a:gd name="T1" fmla="*/ 0 h 114"/>
                    <a:gd name="T2" fmla="*/ 57 w 57"/>
                    <a:gd name="T3" fmla="*/ 114 h 114"/>
                    <a:gd name="T4" fmla="*/ 33 w 57"/>
                    <a:gd name="T5" fmla="*/ 114 h 114"/>
                    <a:gd name="T6" fmla="*/ 0 w 57"/>
                    <a:gd name="T7" fmla="*/ 114 h 114"/>
                    <a:gd name="T8" fmla="*/ 33 w 57"/>
                    <a:gd name="T9" fmla="*/ 0 h 114"/>
                    <a:gd name="T10" fmla="*/ 0 60000 65536"/>
                    <a:gd name="T11" fmla="*/ 0 60000 65536"/>
                    <a:gd name="T12" fmla="*/ 0 60000 65536"/>
                    <a:gd name="T13" fmla="*/ 0 60000 65536"/>
                    <a:gd name="T14" fmla="*/ 0 60000 65536"/>
                    <a:gd name="T15" fmla="*/ 0 w 57"/>
                    <a:gd name="T16" fmla="*/ 0 h 114"/>
                    <a:gd name="T17" fmla="*/ 57 w 57"/>
                    <a:gd name="T18" fmla="*/ 114 h 114"/>
                  </a:gdLst>
                  <a:ahLst/>
                  <a:cxnLst>
                    <a:cxn ang="T10">
                      <a:pos x="T0" y="T1"/>
                    </a:cxn>
                    <a:cxn ang="T11">
                      <a:pos x="T2" y="T3"/>
                    </a:cxn>
                    <a:cxn ang="T12">
                      <a:pos x="T4" y="T5"/>
                    </a:cxn>
                    <a:cxn ang="T13">
                      <a:pos x="T6" y="T7"/>
                    </a:cxn>
                    <a:cxn ang="T14">
                      <a:pos x="T8" y="T9"/>
                    </a:cxn>
                  </a:cxnLst>
                  <a:rect l="T15" t="T16" r="T17" b="T18"/>
                  <a:pathLst>
                    <a:path w="57" h="114">
                      <a:moveTo>
                        <a:pt x="33" y="0"/>
                      </a:moveTo>
                      <a:lnTo>
                        <a:pt x="57" y="114"/>
                      </a:lnTo>
                      <a:lnTo>
                        <a:pt x="33" y="114"/>
                      </a:lnTo>
                      <a:lnTo>
                        <a:pt x="0" y="11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92" name="Line 311"/>
                <p:cNvSpPr>
                  <a:spLocks noChangeShapeType="1"/>
                </p:cNvSpPr>
                <p:nvPr/>
              </p:nvSpPr>
              <p:spPr bwMode="auto">
                <a:xfrm>
                  <a:off x="2772" y="4170"/>
                  <a:ext cx="1" cy="4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grpSp>
          <p:nvGrpSpPr>
            <p:cNvPr id="106512" name="Group 312"/>
            <p:cNvGrpSpPr>
              <a:grpSpLocks/>
            </p:cNvGrpSpPr>
            <p:nvPr/>
          </p:nvGrpSpPr>
          <p:grpSpPr bwMode="auto">
            <a:xfrm>
              <a:off x="2633" y="4915"/>
              <a:ext cx="140" cy="647"/>
              <a:chOff x="2633" y="4915"/>
              <a:chExt cx="140" cy="647"/>
            </a:xfrm>
          </p:grpSpPr>
          <p:sp>
            <p:nvSpPr>
              <p:cNvPr id="106683" name="Line 313"/>
              <p:cNvSpPr>
                <a:spLocks noChangeShapeType="1"/>
              </p:cNvSpPr>
              <p:nvPr/>
            </p:nvSpPr>
            <p:spPr bwMode="auto">
              <a:xfrm flipV="1">
                <a:off x="2633" y="4915"/>
                <a:ext cx="1" cy="6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684" name="Line 314"/>
              <p:cNvSpPr>
                <a:spLocks noChangeShapeType="1"/>
              </p:cNvSpPr>
              <p:nvPr/>
            </p:nvSpPr>
            <p:spPr bwMode="auto">
              <a:xfrm flipV="1">
                <a:off x="2674" y="4915"/>
                <a:ext cx="1" cy="6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685" name="Line 315"/>
              <p:cNvSpPr>
                <a:spLocks noChangeShapeType="1"/>
              </p:cNvSpPr>
              <p:nvPr/>
            </p:nvSpPr>
            <p:spPr bwMode="auto">
              <a:xfrm flipV="1">
                <a:off x="2723" y="4915"/>
                <a:ext cx="1" cy="6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686" name="Line 316"/>
              <p:cNvSpPr>
                <a:spLocks noChangeShapeType="1"/>
              </p:cNvSpPr>
              <p:nvPr/>
            </p:nvSpPr>
            <p:spPr bwMode="auto">
              <a:xfrm flipV="1">
                <a:off x="2772" y="4981"/>
                <a:ext cx="1" cy="5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13" name="Arc 317"/>
            <p:cNvSpPr>
              <a:spLocks/>
            </p:cNvSpPr>
            <p:nvPr/>
          </p:nvSpPr>
          <p:spPr bwMode="auto">
            <a:xfrm>
              <a:off x="2634" y="4706"/>
              <a:ext cx="21" cy="103"/>
            </a:xfrm>
            <a:custGeom>
              <a:avLst/>
              <a:gdLst>
                <a:gd name="T0" fmla="*/ 0 w 21732"/>
                <a:gd name="T1" fmla="*/ 0 h 21600"/>
                <a:gd name="T2" fmla="*/ 0 w 21732"/>
                <a:gd name="T3" fmla="*/ 0 h 21600"/>
                <a:gd name="T4" fmla="*/ 0 w 21732"/>
                <a:gd name="T5" fmla="*/ 0 h 21600"/>
                <a:gd name="T6" fmla="*/ 0 60000 65536"/>
                <a:gd name="T7" fmla="*/ 0 60000 65536"/>
                <a:gd name="T8" fmla="*/ 0 60000 65536"/>
                <a:gd name="T9" fmla="*/ 0 w 21732"/>
                <a:gd name="T10" fmla="*/ 0 h 21600"/>
                <a:gd name="T11" fmla="*/ 21732 w 21732"/>
                <a:gd name="T12" fmla="*/ 21600 h 21600"/>
              </a:gdLst>
              <a:ahLst/>
              <a:cxnLst>
                <a:cxn ang="T6">
                  <a:pos x="T0" y="T1"/>
                </a:cxn>
                <a:cxn ang="T7">
                  <a:pos x="T2" y="T3"/>
                </a:cxn>
                <a:cxn ang="T8">
                  <a:pos x="T4" y="T5"/>
                </a:cxn>
              </a:cxnLst>
              <a:rect l="T9" t="T10" r="T11" b="T12"/>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14" name="Arc 318"/>
            <p:cNvSpPr>
              <a:spLocks/>
            </p:cNvSpPr>
            <p:nvPr/>
          </p:nvSpPr>
          <p:spPr bwMode="auto">
            <a:xfrm>
              <a:off x="2637" y="4809"/>
              <a:ext cx="17" cy="111"/>
            </a:xfrm>
            <a:custGeom>
              <a:avLst/>
              <a:gdLst>
                <a:gd name="T0" fmla="*/ 0 w 22492"/>
                <a:gd name="T1" fmla="*/ 0 h 21600"/>
                <a:gd name="T2" fmla="*/ 0 w 22492"/>
                <a:gd name="T3" fmla="*/ 0 h 21600"/>
                <a:gd name="T4" fmla="*/ 0 w 22492"/>
                <a:gd name="T5" fmla="*/ 0 h 21600"/>
                <a:gd name="T6" fmla="*/ 0 60000 65536"/>
                <a:gd name="T7" fmla="*/ 0 60000 65536"/>
                <a:gd name="T8" fmla="*/ 0 60000 65536"/>
                <a:gd name="T9" fmla="*/ 0 w 22492"/>
                <a:gd name="T10" fmla="*/ 0 h 21600"/>
                <a:gd name="T11" fmla="*/ 22492 w 22492"/>
                <a:gd name="T12" fmla="*/ 21600 h 21600"/>
              </a:gdLst>
              <a:ahLst/>
              <a:cxnLst>
                <a:cxn ang="T6">
                  <a:pos x="T0" y="T1"/>
                </a:cxn>
                <a:cxn ang="T7">
                  <a:pos x="T2" y="T3"/>
                </a:cxn>
                <a:cxn ang="T8">
                  <a:pos x="T4" y="T5"/>
                </a:cxn>
              </a:cxnLst>
              <a:rect l="T9" t="T10" r="T11" b="T12"/>
              <a:pathLst>
                <a:path w="22492" h="21600" fill="none" extrusionOk="0">
                  <a:moveTo>
                    <a:pt x="22492" y="0"/>
                  </a:moveTo>
                  <a:cubicBezTo>
                    <a:pt x="22492" y="11929"/>
                    <a:pt x="12821" y="21600"/>
                    <a:pt x="892" y="21600"/>
                  </a:cubicBezTo>
                  <a:cubicBezTo>
                    <a:pt x="594" y="21600"/>
                    <a:pt x="297" y="21593"/>
                    <a:pt x="0" y="21581"/>
                  </a:cubicBezTo>
                </a:path>
                <a:path w="22492" h="21600" stroke="0" extrusionOk="0">
                  <a:moveTo>
                    <a:pt x="22492" y="0"/>
                  </a:moveTo>
                  <a:cubicBezTo>
                    <a:pt x="22492" y="11929"/>
                    <a:pt x="12821" y="21600"/>
                    <a:pt x="892" y="21600"/>
                  </a:cubicBezTo>
                  <a:cubicBezTo>
                    <a:pt x="594" y="21600"/>
                    <a:pt x="297" y="21593"/>
                    <a:pt x="0" y="21581"/>
                  </a:cubicBezTo>
                  <a:lnTo>
                    <a:pt x="892" y="0"/>
                  </a:lnTo>
                  <a:lnTo>
                    <a:pt x="2249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6515" name="Group 319"/>
            <p:cNvGrpSpPr>
              <a:grpSpLocks/>
            </p:cNvGrpSpPr>
            <p:nvPr/>
          </p:nvGrpSpPr>
          <p:grpSpPr bwMode="auto">
            <a:xfrm>
              <a:off x="2678" y="4715"/>
              <a:ext cx="50" cy="98"/>
              <a:chOff x="2678" y="4715"/>
              <a:chExt cx="50" cy="98"/>
            </a:xfrm>
          </p:grpSpPr>
          <p:sp>
            <p:nvSpPr>
              <p:cNvPr id="106680" name="Arc 320"/>
              <p:cNvSpPr>
                <a:spLocks/>
              </p:cNvSpPr>
              <p:nvPr/>
            </p:nvSpPr>
            <p:spPr bwMode="auto">
              <a:xfrm>
                <a:off x="2678" y="4715"/>
                <a:ext cx="12" cy="33"/>
              </a:xfrm>
              <a:custGeom>
                <a:avLst/>
                <a:gdLst>
                  <a:gd name="T0" fmla="*/ 0 w 21600"/>
                  <a:gd name="T1" fmla="*/ 0 h 21688"/>
                  <a:gd name="T2" fmla="*/ 0 w 21600"/>
                  <a:gd name="T3" fmla="*/ 0 h 21688"/>
                  <a:gd name="T4" fmla="*/ 0 w 21600"/>
                  <a:gd name="T5" fmla="*/ 0 h 21688"/>
                  <a:gd name="T6" fmla="*/ 0 60000 65536"/>
                  <a:gd name="T7" fmla="*/ 0 60000 65536"/>
                  <a:gd name="T8" fmla="*/ 0 60000 65536"/>
                  <a:gd name="T9" fmla="*/ 0 w 21600"/>
                  <a:gd name="T10" fmla="*/ 0 h 21688"/>
                  <a:gd name="T11" fmla="*/ 21600 w 21600"/>
                  <a:gd name="T12" fmla="*/ 21688 h 21688"/>
                </a:gdLst>
                <a:ahLst/>
                <a:cxnLst>
                  <a:cxn ang="T6">
                    <a:pos x="T0" y="T1"/>
                  </a:cxn>
                  <a:cxn ang="T7">
                    <a:pos x="T2" y="T3"/>
                  </a:cxn>
                  <a:cxn ang="T8">
                    <a:pos x="T4" y="T5"/>
                  </a:cxn>
                </a:cxnLst>
                <a:rect l="T9" t="T10" r="T11" b="T12"/>
                <a:pathLst>
                  <a:path w="21600" h="21688" fill="none" extrusionOk="0">
                    <a:moveTo>
                      <a:pt x="21600" y="21688"/>
                    </a:moveTo>
                    <a:cubicBezTo>
                      <a:pt x="9670" y="21688"/>
                      <a:pt x="0" y="12017"/>
                      <a:pt x="0" y="88"/>
                    </a:cubicBezTo>
                    <a:cubicBezTo>
                      <a:pt x="-1" y="58"/>
                      <a:pt x="0" y="29"/>
                      <a:pt x="0" y="0"/>
                    </a:cubicBezTo>
                  </a:path>
                  <a:path w="21600" h="21688" stroke="0" extrusionOk="0">
                    <a:moveTo>
                      <a:pt x="21600" y="21688"/>
                    </a:moveTo>
                    <a:cubicBezTo>
                      <a:pt x="9670" y="21688"/>
                      <a:pt x="0" y="12017"/>
                      <a:pt x="0" y="88"/>
                    </a:cubicBezTo>
                    <a:cubicBezTo>
                      <a:pt x="-1" y="58"/>
                      <a:pt x="0" y="29"/>
                      <a:pt x="0" y="0"/>
                    </a:cubicBezTo>
                    <a:lnTo>
                      <a:pt x="21600" y="88"/>
                    </a:lnTo>
                    <a:lnTo>
                      <a:pt x="21600" y="21688"/>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81" name="Arc 321"/>
              <p:cNvSpPr>
                <a:spLocks/>
              </p:cNvSpPr>
              <p:nvPr/>
            </p:nvSpPr>
            <p:spPr bwMode="auto">
              <a:xfrm>
                <a:off x="2715" y="4772"/>
                <a:ext cx="13" cy="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4" y="0"/>
                      <a:pt x="21550" y="9615"/>
                      <a:pt x="21599" y="21510"/>
                    </a:cubicBezTo>
                  </a:path>
                  <a:path w="21600" h="21600" stroke="0" extrusionOk="0">
                    <a:moveTo>
                      <a:pt x="-1" y="0"/>
                    </a:moveTo>
                    <a:cubicBezTo>
                      <a:pt x="11894" y="0"/>
                      <a:pt x="21550" y="9615"/>
                      <a:pt x="21599" y="2151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82" name="Line 322"/>
              <p:cNvSpPr>
                <a:spLocks noChangeShapeType="1"/>
              </p:cNvSpPr>
              <p:nvPr/>
            </p:nvSpPr>
            <p:spPr bwMode="auto">
              <a:xfrm flipH="1" flipV="1">
                <a:off x="2690" y="4743"/>
                <a:ext cx="16"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516" name="Group 323"/>
            <p:cNvGrpSpPr>
              <a:grpSpLocks/>
            </p:cNvGrpSpPr>
            <p:nvPr/>
          </p:nvGrpSpPr>
          <p:grpSpPr bwMode="auto">
            <a:xfrm>
              <a:off x="2678" y="4813"/>
              <a:ext cx="50" cy="106"/>
              <a:chOff x="2678" y="4813"/>
              <a:chExt cx="50" cy="106"/>
            </a:xfrm>
          </p:grpSpPr>
          <p:sp>
            <p:nvSpPr>
              <p:cNvPr id="106677" name="Arc 324"/>
              <p:cNvSpPr>
                <a:spLocks/>
              </p:cNvSpPr>
              <p:nvPr/>
            </p:nvSpPr>
            <p:spPr bwMode="auto">
              <a:xfrm>
                <a:off x="2678" y="4886"/>
                <a:ext cx="12" cy="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2"/>
                    </a:moveTo>
                    <a:cubicBezTo>
                      <a:pt x="48" y="9617"/>
                      <a:pt x="9705" y="0"/>
                      <a:pt x="21599" y="0"/>
                    </a:cubicBezTo>
                  </a:path>
                  <a:path w="21600" h="21600" stroke="0" extrusionOk="0">
                    <a:moveTo>
                      <a:pt x="0" y="21512"/>
                    </a:moveTo>
                    <a:cubicBezTo>
                      <a:pt x="48" y="9617"/>
                      <a:pt x="9705" y="0"/>
                      <a:pt x="21599" y="0"/>
                    </a:cubicBezTo>
                    <a:lnTo>
                      <a:pt x="21600" y="21600"/>
                    </a:lnTo>
                    <a:lnTo>
                      <a:pt x="0" y="2151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78" name="Arc 325"/>
              <p:cNvSpPr>
                <a:spLocks/>
              </p:cNvSpPr>
              <p:nvPr/>
            </p:nvSpPr>
            <p:spPr bwMode="auto">
              <a:xfrm>
                <a:off x="2715" y="4813"/>
                <a:ext cx="13" cy="41"/>
              </a:xfrm>
              <a:custGeom>
                <a:avLst/>
                <a:gdLst>
                  <a:gd name="T0" fmla="*/ 0 w 21600"/>
                  <a:gd name="T1" fmla="*/ 0 h 21690"/>
                  <a:gd name="T2" fmla="*/ 0 w 21600"/>
                  <a:gd name="T3" fmla="*/ 0 h 21690"/>
                  <a:gd name="T4" fmla="*/ 0 w 21600"/>
                  <a:gd name="T5" fmla="*/ 0 h 21690"/>
                  <a:gd name="T6" fmla="*/ 0 60000 65536"/>
                  <a:gd name="T7" fmla="*/ 0 60000 65536"/>
                  <a:gd name="T8" fmla="*/ 0 60000 65536"/>
                  <a:gd name="T9" fmla="*/ 0 w 21600"/>
                  <a:gd name="T10" fmla="*/ 0 h 21690"/>
                  <a:gd name="T11" fmla="*/ 21600 w 21600"/>
                  <a:gd name="T12" fmla="*/ 21690 h 21690"/>
                </a:gdLst>
                <a:ahLst/>
                <a:cxnLst>
                  <a:cxn ang="T6">
                    <a:pos x="T0" y="T1"/>
                  </a:cxn>
                  <a:cxn ang="T7">
                    <a:pos x="T2" y="T3"/>
                  </a:cxn>
                  <a:cxn ang="T8">
                    <a:pos x="T4" y="T5"/>
                  </a:cxn>
                </a:cxnLst>
                <a:rect l="T9" t="T10" r="T11" b="T12"/>
                <a:pathLst>
                  <a:path w="21600" h="21690" fill="none" extrusionOk="0">
                    <a:moveTo>
                      <a:pt x="21599" y="0"/>
                    </a:moveTo>
                    <a:cubicBezTo>
                      <a:pt x="21599" y="30"/>
                      <a:pt x="21600" y="60"/>
                      <a:pt x="21600" y="90"/>
                    </a:cubicBezTo>
                    <a:cubicBezTo>
                      <a:pt x="21600" y="12019"/>
                      <a:pt x="11929" y="21689"/>
                      <a:pt x="0" y="21690"/>
                    </a:cubicBezTo>
                  </a:path>
                  <a:path w="21600" h="21690" stroke="0" extrusionOk="0">
                    <a:moveTo>
                      <a:pt x="21599" y="0"/>
                    </a:moveTo>
                    <a:cubicBezTo>
                      <a:pt x="21599" y="30"/>
                      <a:pt x="21600" y="60"/>
                      <a:pt x="21600" y="90"/>
                    </a:cubicBezTo>
                    <a:cubicBezTo>
                      <a:pt x="21600" y="12019"/>
                      <a:pt x="11929" y="21689"/>
                      <a:pt x="0" y="21690"/>
                    </a:cubicBezTo>
                    <a:lnTo>
                      <a:pt x="0" y="90"/>
                    </a:lnTo>
                    <a:lnTo>
                      <a:pt x="2159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79" name="Line 326"/>
              <p:cNvSpPr>
                <a:spLocks noChangeShapeType="1"/>
              </p:cNvSpPr>
              <p:nvPr/>
            </p:nvSpPr>
            <p:spPr bwMode="auto">
              <a:xfrm flipH="1">
                <a:off x="2690" y="4850"/>
                <a:ext cx="16"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17" name="Rectangle 327"/>
            <p:cNvSpPr>
              <a:spLocks noChangeArrowheads="1"/>
            </p:cNvSpPr>
            <p:nvPr/>
          </p:nvSpPr>
          <p:spPr bwMode="auto">
            <a:xfrm>
              <a:off x="2816" y="4084"/>
              <a:ext cx="50" cy="557"/>
            </a:xfrm>
            <a:prstGeom prst="rect">
              <a:avLst/>
            </a:prstGeom>
            <a:blipFill dpi="0" rotWithShape="0">
              <a:blip/>
              <a:srcRect/>
              <a:tile tx="0" ty="0" sx="100000" sy="100000" flip="none" algn="tl"/>
            </a:blipFill>
            <a:ln w="12700">
              <a:solidFill>
                <a:srgbClr val="000000"/>
              </a:solidFill>
              <a:miter lim="800000"/>
              <a:headEnd/>
              <a:tailEnd/>
            </a:ln>
          </p:spPr>
          <p:txBody>
            <a:bodyPr/>
            <a:lstStyle/>
            <a:p>
              <a:endParaRPr lang="fr-CH"/>
            </a:p>
          </p:txBody>
        </p:sp>
        <p:sp>
          <p:nvSpPr>
            <p:cNvPr id="106518" name="Rectangle 328"/>
            <p:cNvSpPr>
              <a:spLocks noChangeArrowheads="1"/>
            </p:cNvSpPr>
            <p:nvPr/>
          </p:nvSpPr>
          <p:spPr bwMode="auto">
            <a:xfrm>
              <a:off x="2816" y="4985"/>
              <a:ext cx="50" cy="581"/>
            </a:xfrm>
            <a:prstGeom prst="rect">
              <a:avLst/>
            </a:prstGeom>
            <a:blipFill dpi="0" rotWithShape="0">
              <a:blip/>
              <a:srcRect/>
              <a:tile tx="0" ty="0" sx="100000" sy="100000" flip="none" algn="tl"/>
            </a:blipFill>
            <a:ln w="12700">
              <a:solidFill>
                <a:srgbClr val="000000"/>
              </a:solidFill>
              <a:miter lim="800000"/>
              <a:headEnd/>
              <a:tailEnd/>
            </a:ln>
          </p:spPr>
          <p:txBody>
            <a:bodyPr/>
            <a:lstStyle/>
            <a:p>
              <a:endParaRPr lang="fr-CH"/>
            </a:p>
          </p:txBody>
        </p:sp>
        <p:sp>
          <p:nvSpPr>
            <p:cNvPr id="106519" name="Arc 329"/>
            <p:cNvSpPr>
              <a:spLocks/>
            </p:cNvSpPr>
            <p:nvPr/>
          </p:nvSpPr>
          <p:spPr bwMode="auto">
            <a:xfrm>
              <a:off x="2776" y="4936"/>
              <a:ext cx="45" cy="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0" name="Arc 330"/>
            <p:cNvSpPr>
              <a:spLocks/>
            </p:cNvSpPr>
            <p:nvPr/>
          </p:nvSpPr>
          <p:spPr bwMode="auto">
            <a:xfrm>
              <a:off x="2776" y="4637"/>
              <a:ext cx="45" cy="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1" name="Arc 331"/>
            <p:cNvSpPr>
              <a:spLocks/>
            </p:cNvSpPr>
            <p:nvPr/>
          </p:nvSpPr>
          <p:spPr bwMode="auto">
            <a:xfrm>
              <a:off x="2870" y="4813"/>
              <a:ext cx="70" cy="57"/>
            </a:xfrm>
            <a:custGeom>
              <a:avLst/>
              <a:gdLst>
                <a:gd name="T0" fmla="*/ 0 w 21600"/>
                <a:gd name="T1" fmla="*/ 0 h 21731"/>
                <a:gd name="T2" fmla="*/ 0 w 21600"/>
                <a:gd name="T3" fmla="*/ 0 h 21731"/>
                <a:gd name="T4" fmla="*/ 0 w 21600"/>
                <a:gd name="T5" fmla="*/ 0 h 21731"/>
                <a:gd name="T6" fmla="*/ 0 60000 65536"/>
                <a:gd name="T7" fmla="*/ 0 60000 65536"/>
                <a:gd name="T8" fmla="*/ 0 60000 65536"/>
                <a:gd name="T9" fmla="*/ 0 w 21600"/>
                <a:gd name="T10" fmla="*/ 0 h 21731"/>
                <a:gd name="T11" fmla="*/ 21600 w 21600"/>
                <a:gd name="T12" fmla="*/ 21731 h 21731"/>
              </a:gdLst>
              <a:ahLst/>
              <a:cxnLst>
                <a:cxn ang="T6">
                  <a:pos x="T0" y="T1"/>
                </a:cxn>
                <a:cxn ang="T7">
                  <a:pos x="T2" y="T3"/>
                </a:cxn>
                <a:cxn ang="T8">
                  <a:pos x="T4" y="T5"/>
                </a:cxn>
              </a:cxnLst>
              <a:rect l="T9" t="T10" r="T11" b="T12"/>
              <a:pathLst>
                <a:path w="21600" h="21731" fill="none" extrusionOk="0">
                  <a:moveTo>
                    <a:pt x="21599" y="0"/>
                  </a:moveTo>
                  <a:cubicBezTo>
                    <a:pt x="21599" y="43"/>
                    <a:pt x="21600" y="87"/>
                    <a:pt x="21600" y="131"/>
                  </a:cubicBezTo>
                  <a:cubicBezTo>
                    <a:pt x="21600" y="12060"/>
                    <a:pt x="11929" y="21730"/>
                    <a:pt x="0" y="21731"/>
                  </a:cubicBezTo>
                </a:path>
                <a:path w="21600" h="21731" stroke="0" extrusionOk="0">
                  <a:moveTo>
                    <a:pt x="21599" y="0"/>
                  </a:moveTo>
                  <a:cubicBezTo>
                    <a:pt x="21599" y="43"/>
                    <a:pt x="21600" y="87"/>
                    <a:pt x="21600" y="131"/>
                  </a:cubicBezTo>
                  <a:cubicBezTo>
                    <a:pt x="21600" y="12060"/>
                    <a:pt x="11929" y="21730"/>
                    <a:pt x="0" y="21731"/>
                  </a:cubicBezTo>
                  <a:lnTo>
                    <a:pt x="0" y="131"/>
                  </a:lnTo>
                  <a:lnTo>
                    <a:pt x="2159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2" name="Arc 332"/>
            <p:cNvSpPr>
              <a:spLocks/>
            </p:cNvSpPr>
            <p:nvPr/>
          </p:nvSpPr>
          <p:spPr bwMode="auto">
            <a:xfrm>
              <a:off x="2870" y="4756"/>
              <a:ext cx="70" cy="5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78" y="0"/>
                    <a:pt x="21527" y="9590"/>
                    <a:pt x="21599" y="21469"/>
                  </a:cubicBezTo>
                </a:path>
                <a:path w="21600" h="21600" stroke="0" extrusionOk="0">
                  <a:moveTo>
                    <a:pt x="-1" y="0"/>
                  </a:moveTo>
                  <a:cubicBezTo>
                    <a:pt x="11878" y="0"/>
                    <a:pt x="21527" y="9590"/>
                    <a:pt x="21599" y="21469"/>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6523" name="Group 333"/>
            <p:cNvGrpSpPr>
              <a:grpSpLocks/>
            </p:cNvGrpSpPr>
            <p:nvPr/>
          </p:nvGrpSpPr>
          <p:grpSpPr bwMode="auto">
            <a:xfrm>
              <a:off x="2764" y="4719"/>
              <a:ext cx="115" cy="57"/>
              <a:chOff x="2764" y="4719"/>
              <a:chExt cx="115" cy="57"/>
            </a:xfrm>
          </p:grpSpPr>
          <p:sp>
            <p:nvSpPr>
              <p:cNvPr id="106675" name="Freeform 334"/>
              <p:cNvSpPr>
                <a:spLocks/>
              </p:cNvSpPr>
              <p:nvPr/>
            </p:nvSpPr>
            <p:spPr bwMode="auto">
              <a:xfrm>
                <a:off x="2764" y="4719"/>
                <a:ext cx="114" cy="57"/>
              </a:xfrm>
              <a:custGeom>
                <a:avLst/>
                <a:gdLst>
                  <a:gd name="T0" fmla="*/ 0 w 114"/>
                  <a:gd name="T1" fmla="*/ 16 h 57"/>
                  <a:gd name="T2" fmla="*/ 114 w 114"/>
                  <a:gd name="T3" fmla="*/ 0 h 57"/>
                  <a:gd name="T4" fmla="*/ 114 w 114"/>
                  <a:gd name="T5" fmla="*/ 24 h 57"/>
                  <a:gd name="T6" fmla="*/ 106 w 114"/>
                  <a:gd name="T7" fmla="*/ 57 h 57"/>
                  <a:gd name="T8" fmla="*/ 0 w 114"/>
                  <a:gd name="T9" fmla="*/ 16 h 57"/>
                  <a:gd name="T10" fmla="*/ 0 60000 65536"/>
                  <a:gd name="T11" fmla="*/ 0 60000 65536"/>
                  <a:gd name="T12" fmla="*/ 0 60000 65536"/>
                  <a:gd name="T13" fmla="*/ 0 60000 65536"/>
                  <a:gd name="T14" fmla="*/ 0 60000 65536"/>
                  <a:gd name="T15" fmla="*/ 0 w 114"/>
                  <a:gd name="T16" fmla="*/ 0 h 57"/>
                  <a:gd name="T17" fmla="*/ 114 w 114"/>
                  <a:gd name="T18" fmla="*/ 57 h 57"/>
                </a:gdLst>
                <a:ahLst/>
                <a:cxnLst>
                  <a:cxn ang="T10">
                    <a:pos x="T0" y="T1"/>
                  </a:cxn>
                  <a:cxn ang="T11">
                    <a:pos x="T2" y="T3"/>
                  </a:cxn>
                  <a:cxn ang="T12">
                    <a:pos x="T4" y="T5"/>
                  </a:cxn>
                  <a:cxn ang="T13">
                    <a:pos x="T6" y="T7"/>
                  </a:cxn>
                  <a:cxn ang="T14">
                    <a:pos x="T8" y="T9"/>
                  </a:cxn>
                </a:cxnLst>
                <a:rect l="T15" t="T16" r="T17" b="T18"/>
                <a:pathLst>
                  <a:path w="114" h="57">
                    <a:moveTo>
                      <a:pt x="0" y="16"/>
                    </a:moveTo>
                    <a:lnTo>
                      <a:pt x="114" y="0"/>
                    </a:lnTo>
                    <a:lnTo>
                      <a:pt x="114" y="24"/>
                    </a:lnTo>
                    <a:lnTo>
                      <a:pt x="106"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76" name="Line 335"/>
              <p:cNvSpPr>
                <a:spLocks noChangeShapeType="1"/>
              </p:cNvSpPr>
              <p:nvPr/>
            </p:nvSpPr>
            <p:spPr bwMode="auto">
              <a:xfrm flipV="1">
                <a:off x="2878" y="4743"/>
                <a:ext cx="1"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524" name="Group 336"/>
            <p:cNvGrpSpPr>
              <a:grpSpLocks/>
            </p:cNvGrpSpPr>
            <p:nvPr/>
          </p:nvGrpSpPr>
          <p:grpSpPr bwMode="auto">
            <a:xfrm>
              <a:off x="2755" y="4858"/>
              <a:ext cx="115" cy="57"/>
              <a:chOff x="2755" y="4858"/>
              <a:chExt cx="115" cy="57"/>
            </a:xfrm>
          </p:grpSpPr>
          <p:sp>
            <p:nvSpPr>
              <p:cNvPr id="106673" name="Freeform 337"/>
              <p:cNvSpPr>
                <a:spLocks/>
              </p:cNvSpPr>
              <p:nvPr/>
            </p:nvSpPr>
            <p:spPr bwMode="auto">
              <a:xfrm>
                <a:off x="2755" y="4858"/>
                <a:ext cx="115" cy="57"/>
              </a:xfrm>
              <a:custGeom>
                <a:avLst/>
                <a:gdLst>
                  <a:gd name="T0" fmla="*/ 115 w 115"/>
                  <a:gd name="T1" fmla="*/ 8 h 57"/>
                  <a:gd name="T2" fmla="*/ 9 w 115"/>
                  <a:gd name="T3" fmla="*/ 57 h 57"/>
                  <a:gd name="T4" fmla="*/ 0 w 115"/>
                  <a:gd name="T5" fmla="*/ 24 h 57"/>
                  <a:gd name="T6" fmla="*/ 0 w 115"/>
                  <a:gd name="T7" fmla="*/ 0 h 57"/>
                  <a:gd name="T8" fmla="*/ 115 w 115"/>
                  <a:gd name="T9" fmla="*/ 8 h 57"/>
                  <a:gd name="T10" fmla="*/ 0 60000 65536"/>
                  <a:gd name="T11" fmla="*/ 0 60000 65536"/>
                  <a:gd name="T12" fmla="*/ 0 60000 65536"/>
                  <a:gd name="T13" fmla="*/ 0 60000 65536"/>
                  <a:gd name="T14" fmla="*/ 0 60000 65536"/>
                  <a:gd name="T15" fmla="*/ 0 w 115"/>
                  <a:gd name="T16" fmla="*/ 0 h 57"/>
                  <a:gd name="T17" fmla="*/ 115 w 115"/>
                  <a:gd name="T18" fmla="*/ 57 h 57"/>
                </a:gdLst>
                <a:ahLst/>
                <a:cxnLst>
                  <a:cxn ang="T10">
                    <a:pos x="T0" y="T1"/>
                  </a:cxn>
                  <a:cxn ang="T11">
                    <a:pos x="T2" y="T3"/>
                  </a:cxn>
                  <a:cxn ang="T12">
                    <a:pos x="T4" y="T5"/>
                  </a:cxn>
                  <a:cxn ang="T13">
                    <a:pos x="T6" y="T7"/>
                  </a:cxn>
                  <a:cxn ang="T14">
                    <a:pos x="T8" y="T9"/>
                  </a:cxn>
                </a:cxnLst>
                <a:rect l="T15" t="T16" r="T17" b="T18"/>
                <a:pathLst>
                  <a:path w="115" h="57">
                    <a:moveTo>
                      <a:pt x="115" y="8"/>
                    </a:moveTo>
                    <a:lnTo>
                      <a:pt x="9" y="57"/>
                    </a:lnTo>
                    <a:lnTo>
                      <a:pt x="0" y="24"/>
                    </a:lnTo>
                    <a:lnTo>
                      <a:pt x="0" y="0"/>
                    </a:lnTo>
                    <a:lnTo>
                      <a:pt x="1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74" name="Line 338"/>
              <p:cNvSpPr>
                <a:spLocks noChangeShapeType="1"/>
              </p:cNvSpPr>
              <p:nvPr/>
            </p:nvSpPr>
            <p:spPr bwMode="auto">
              <a:xfrm>
                <a:off x="2755" y="4882"/>
                <a:ext cx="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25" name="Arc 339"/>
            <p:cNvSpPr>
              <a:spLocks/>
            </p:cNvSpPr>
            <p:nvPr/>
          </p:nvSpPr>
          <p:spPr bwMode="auto">
            <a:xfrm>
              <a:off x="2727" y="4707"/>
              <a:ext cx="41" cy="33"/>
            </a:xfrm>
            <a:custGeom>
              <a:avLst/>
              <a:gdLst>
                <a:gd name="T0" fmla="*/ 0 w 21600"/>
                <a:gd name="T1" fmla="*/ 0 h 21766"/>
                <a:gd name="T2" fmla="*/ 0 w 21600"/>
                <a:gd name="T3" fmla="*/ 0 h 21766"/>
                <a:gd name="T4" fmla="*/ 0 w 21600"/>
                <a:gd name="T5" fmla="*/ 0 h 21766"/>
                <a:gd name="T6" fmla="*/ 0 60000 65536"/>
                <a:gd name="T7" fmla="*/ 0 60000 65536"/>
                <a:gd name="T8" fmla="*/ 0 60000 65536"/>
                <a:gd name="T9" fmla="*/ 0 w 21600"/>
                <a:gd name="T10" fmla="*/ 0 h 21766"/>
                <a:gd name="T11" fmla="*/ 21600 w 21600"/>
                <a:gd name="T12" fmla="*/ 21766 h 21766"/>
              </a:gdLst>
              <a:ahLst/>
              <a:cxnLst>
                <a:cxn ang="T6">
                  <a:pos x="T0" y="T1"/>
                </a:cxn>
                <a:cxn ang="T7">
                  <a:pos x="T2" y="T3"/>
                </a:cxn>
                <a:cxn ang="T8">
                  <a:pos x="T4" y="T5"/>
                </a:cxn>
              </a:cxnLst>
              <a:rect l="T9" t="T10" r="T11" b="T12"/>
              <a:pathLst>
                <a:path w="21600" h="21766" fill="none" extrusionOk="0">
                  <a:moveTo>
                    <a:pt x="21495" y="21765"/>
                  </a:moveTo>
                  <a:cubicBezTo>
                    <a:pt x="9606" y="21707"/>
                    <a:pt x="0" y="12054"/>
                    <a:pt x="0" y="166"/>
                  </a:cubicBezTo>
                  <a:cubicBezTo>
                    <a:pt x="-1" y="110"/>
                    <a:pt x="0" y="55"/>
                    <a:pt x="0" y="-1"/>
                  </a:cubicBezTo>
                </a:path>
                <a:path w="21600" h="21766" stroke="0" extrusionOk="0">
                  <a:moveTo>
                    <a:pt x="21495" y="21765"/>
                  </a:moveTo>
                  <a:cubicBezTo>
                    <a:pt x="9606" y="21707"/>
                    <a:pt x="0" y="12054"/>
                    <a:pt x="0" y="166"/>
                  </a:cubicBezTo>
                  <a:cubicBezTo>
                    <a:pt x="-1" y="110"/>
                    <a:pt x="0" y="55"/>
                    <a:pt x="0" y="-1"/>
                  </a:cubicBezTo>
                  <a:lnTo>
                    <a:pt x="21600" y="166"/>
                  </a:lnTo>
                  <a:lnTo>
                    <a:pt x="21495" y="21765"/>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6" name="Arc 340"/>
            <p:cNvSpPr>
              <a:spLocks/>
            </p:cNvSpPr>
            <p:nvPr/>
          </p:nvSpPr>
          <p:spPr bwMode="auto">
            <a:xfrm>
              <a:off x="2727" y="4886"/>
              <a:ext cx="49" cy="33"/>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1"/>
                  </a:moveTo>
                  <a:cubicBezTo>
                    <a:pt x="86" y="9615"/>
                    <a:pt x="9667" y="57"/>
                    <a:pt x="21495" y="0"/>
                  </a:cubicBezTo>
                </a:path>
                <a:path w="21599" h="21600" stroke="0" extrusionOk="0">
                  <a:moveTo>
                    <a:pt x="-1" y="21441"/>
                  </a:moveTo>
                  <a:cubicBezTo>
                    <a:pt x="86" y="9615"/>
                    <a:pt x="9667" y="57"/>
                    <a:pt x="21495" y="0"/>
                  </a:cubicBezTo>
                  <a:lnTo>
                    <a:pt x="21599" y="21600"/>
                  </a:lnTo>
                  <a:lnTo>
                    <a:pt x="-1" y="2144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7" name="Line 341"/>
            <p:cNvSpPr>
              <a:spLocks noChangeShapeType="1"/>
            </p:cNvSpPr>
            <p:nvPr/>
          </p:nvSpPr>
          <p:spPr bwMode="auto">
            <a:xfrm>
              <a:off x="2821" y="4932"/>
              <a:ext cx="35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28" name="Arc 342"/>
            <p:cNvSpPr>
              <a:spLocks/>
            </p:cNvSpPr>
            <p:nvPr/>
          </p:nvSpPr>
          <p:spPr bwMode="auto">
            <a:xfrm>
              <a:off x="3172" y="4812"/>
              <a:ext cx="119" cy="132"/>
            </a:xfrm>
            <a:custGeom>
              <a:avLst/>
              <a:gdLst>
                <a:gd name="T0" fmla="*/ 0 w 21630"/>
                <a:gd name="T1" fmla="*/ 0 h 21707"/>
                <a:gd name="T2" fmla="*/ 0 w 21630"/>
                <a:gd name="T3" fmla="*/ 0 h 21707"/>
                <a:gd name="T4" fmla="*/ 0 w 21630"/>
                <a:gd name="T5" fmla="*/ 0 h 21707"/>
                <a:gd name="T6" fmla="*/ 0 60000 65536"/>
                <a:gd name="T7" fmla="*/ 0 60000 65536"/>
                <a:gd name="T8" fmla="*/ 0 60000 65536"/>
                <a:gd name="T9" fmla="*/ 0 w 21630"/>
                <a:gd name="T10" fmla="*/ 0 h 21707"/>
                <a:gd name="T11" fmla="*/ 21630 w 21630"/>
                <a:gd name="T12" fmla="*/ 21707 h 21707"/>
              </a:gdLst>
              <a:ahLst/>
              <a:cxnLst>
                <a:cxn ang="T6">
                  <a:pos x="T0" y="T1"/>
                </a:cxn>
                <a:cxn ang="T7">
                  <a:pos x="T2" y="T3"/>
                </a:cxn>
                <a:cxn ang="T8">
                  <a:pos x="T4" y="T5"/>
                </a:cxn>
              </a:cxnLst>
              <a:rect l="T9" t="T10" r="T11" b="T12"/>
              <a:pathLst>
                <a:path w="21630" h="21707" fill="none" extrusionOk="0">
                  <a:moveTo>
                    <a:pt x="21629" y="0"/>
                  </a:moveTo>
                  <a:cubicBezTo>
                    <a:pt x="21629" y="35"/>
                    <a:pt x="21630" y="71"/>
                    <a:pt x="21630" y="107"/>
                  </a:cubicBezTo>
                  <a:cubicBezTo>
                    <a:pt x="21630" y="12036"/>
                    <a:pt x="11959" y="21707"/>
                    <a:pt x="30" y="21707"/>
                  </a:cubicBezTo>
                  <a:cubicBezTo>
                    <a:pt x="20" y="21707"/>
                    <a:pt x="10" y="21706"/>
                    <a:pt x="0" y="21706"/>
                  </a:cubicBezTo>
                </a:path>
                <a:path w="21630" h="21707" stroke="0" extrusionOk="0">
                  <a:moveTo>
                    <a:pt x="21629" y="0"/>
                  </a:moveTo>
                  <a:cubicBezTo>
                    <a:pt x="21629" y="35"/>
                    <a:pt x="21630" y="71"/>
                    <a:pt x="21630" y="107"/>
                  </a:cubicBezTo>
                  <a:cubicBezTo>
                    <a:pt x="21630" y="12036"/>
                    <a:pt x="11959" y="21707"/>
                    <a:pt x="30" y="21707"/>
                  </a:cubicBezTo>
                  <a:cubicBezTo>
                    <a:pt x="20" y="21707"/>
                    <a:pt x="10" y="21706"/>
                    <a:pt x="0" y="21706"/>
                  </a:cubicBezTo>
                  <a:lnTo>
                    <a:pt x="30" y="107"/>
                  </a:lnTo>
                  <a:lnTo>
                    <a:pt x="2162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29" name="Arc 343"/>
            <p:cNvSpPr>
              <a:spLocks/>
            </p:cNvSpPr>
            <p:nvPr/>
          </p:nvSpPr>
          <p:spPr bwMode="auto">
            <a:xfrm>
              <a:off x="3156" y="4690"/>
              <a:ext cx="127" cy="127"/>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0"/>
                  </a:cubicBezTo>
                  <a:cubicBezTo>
                    <a:pt x="11955" y="0"/>
                    <a:pt x="21626" y="9670"/>
                    <a:pt x="21626" y="21600"/>
                  </a:cubicBezTo>
                </a:path>
                <a:path w="21626" h="21600" stroke="0" extrusionOk="0">
                  <a:moveTo>
                    <a:pt x="0" y="0"/>
                  </a:moveTo>
                  <a:cubicBezTo>
                    <a:pt x="8" y="0"/>
                    <a:pt x="17" y="-1"/>
                    <a:pt x="26" y="0"/>
                  </a:cubicBezTo>
                  <a:cubicBezTo>
                    <a:pt x="11955" y="0"/>
                    <a:pt x="21626" y="9670"/>
                    <a:pt x="21626" y="21600"/>
                  </a:cubicBezTo>
                  <a:lnTo>
                    <a:pt x="26" y="216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30" name="Line 344"/>
            <p:cNvSpPr>
              <a:spLocks noChangeShapeType="1"/>
            </p:cNvSpPr>
            <p:nvPr/>
          </p:nvSpPr>
          <p:spPr bwMode="auto">
            <a:xfrm>
              <a:off x="2821" y="4678"/>
              <a:ext cx="3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6531" name="Group 345"/>
            <p:cNvGrpSpPr>
              <a:grpSpLocks/>
            </p:cNvGrpSpPr>
            <p:nvPr/>
          </p:nvGrpSpPr>
          <p:grpSpPr bwMode="auto">
            <a:xfrm>
              <a:off x="2951" y="4907"/>
              <a:ext cx="122" cy="57"/>
              <a:chOff x="2951" y="4907"/>
              <a:chExt cx="122" cy="57"/>
            </a:xfrm>
          </p:grpSpPr>
          <p:sp>
            <p:nvSpPr>
              <p:cNvPr id="106671" name="Freeform 346"/>
              <p:cNvSpPr>
                <a:spLocks/>
              </p:cNvSpPr>
              <p:nvPr/>
            </p:nvSpPr>
            <p:spPr bwMode="auto">
              <a:xfrm>
                <a:off x="2951" y="4907"/>
                <a:ext cx="122" cy="57"/>
              </a:xfrm>
              <a:custGeom>
                <a:avLst/>
                <a:gdLst>
                  <a:gd name="T0" fmla="*/ 122 w 122"/>
                  <a:gd name="T1" fmla="*/ 25 h 57"/>
                  <a:gd name="T2" fmla="*/ 0 w 122"/>
                  <a:gd name="T3" fmla="*/ 57 h 57"/>
                  <a:gd name="T4" fmla="*/ 0 w 122"/>
                  <a:gd name="T5" fmla="*/ 25 h 57"/>
                  <a:gd name="T6" fmla="*/ 0 w 122"/>
                  <a:gd name="T7" fmla="*/ 0 h 57"/>
                  <a:gd name="T8" fmla="*/ 122 w 122"/>
                  <a:gd name="T9" fmla="*/ 25 h 57"/>
                  <a:gd name="T10" fmla="*/ 0 60000 65536"/>
                  <a:gd name="T11" fmla="*/ 0 60000 65536"/>
                  <a:gd name="T12" fmla="*/ 0 60000 65536"/>
                  <a:gd name="T13" fmla="*/ 0 60000 65536"/>
                  <a:gd name="T14" fmla="*/ 0 60000 65536"/>
                  <a:gd name="T15" fmla="*/ 0 w 122"/>
                  <a:gd name="T16" fmla="*/ 0 h 57"/>
                  <a:gd name="T17" fmla="*/ 122 w 122"/>
                  <a:gd name="T18" fmla="*/ 57 h 57"/>
                </a:gdLst>
                <a:ahLst/>
                <a:cxnLst>
                  <a:cxn ang="T10">
                    <a:pos x="T0" y="T1"/>
                  </a:cxn>
                  <a:cxn ang="T11">
                    <a:pos x="T2" y="T3"/>
                  </a:cxn>
                  <a:cxn ang="T12">
                    <a:pos x="T4" y="T5"/>
                  </a:cxn>
                  <a:cxn ang="T13">
                    <a:pos x="T6" y="T7"/>
                  </a:cxn>
                  <a:cxn ang="T14">
                    <a:pos x="T8" y="T9"/>
                  </a:cxn>
                </a:cxnLst>
                <a:rect l="T15" t="T16" r="T17" b="T18"/>
                <a:pathLst>
                  <a:path w="122" h="57">
                    <a:moveTo>
                      <a:pt x="122" y="25"/>
                    </a:moveTo>
                    <a:lnTo>
                      <a:pt x="0" y="57"/>
                    </a:lnTo>
                    <a:lnTo>
                      <a:pt x="0" y="25"/>
                    </a:lnTo>
                    <a:lnTo>
                      <a:pt x="0" y="0"/>
                    </a:lnTo>
                    <a:lnTo>
                      <a:pt x="1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72" name="Line 347"/>
              <p:cNvSpPr>
                <a:spLocks noChangeShapeType="1"/>
              </p:cNvSpPr>
              <p:nvPr/>
            </p:nvSpPr>
            <p:spPr bwMode="auto">
              <a:xfrm flipH="1">
                <a:off x="2951" y="4932"/>
                <a:ext cx="7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grpSp>
          <p:nvGrpSpPr>
            <p:cNvPr id="106532" name="Group 348"/>
            <p:cNvGrpSpPr>
              <a:grpSpLocks/>
            </p:cNvGrpSpPr>
            <p:nvPr/>
          </p:nvGrpSpPr>
          <p:grpSpPr bwMode="auto">
            <a:xfrm>
              <a:off x="2935" y="4653"/>
              <a:ext cx="114" cy="58"/>
              <a:chOff x="2935" y="4653"/>
              <a:chExt cx="114" cy="58"/>
            </a:xfrm>
          </p:grpSpPr>
          <p:sp>
            <p:nvSpPr>
              <p:cNvPr id="106669" name="Freeform 349"/>
              <p:cNvSpPr>
                <a:spLocks/>
              </p:cNvSpPr>
              <p:nvPr/>
            </p:nvSpPr>
            <p:spPr bwMode="auto">
              <a:xfrm>
                <a:off x="2935" y="4653"/>
                <a:ext cx="114" cy="58"/>
              </a:xfrm>
              <a:custGeom>
                <a:avLst/>
                <a:gdLst>
                  <a:gd name="T0" fmla="*/ 0 w 114"/>
                  <a:gd name="T1" fmla="*/ 25 h 58"/>
                  <a:gd name="T2" fmla="*/ 114 w 114"/>
                  <a:gd name="T3" fmla="*/ 0 h 58"/>
                  <a:gd name="T4" fmla="*/ 114 w 114"/>
                  <a:gd name="T5" fmla="*/ 25 h 58"/>
                  <a:gd name="T6" fmla="*/ 114 w 114"/>
                  <a:gd name="T7" fmla="*/ 58 h 58"/>
                  <a:gd name="T8" fmla="*/ 0 w 114"/>
                  <a:gd name="T9" fmla="*/ 25 h 58"/>
                  <a:gd name="T10" fmla="*/ 0 60000 65536"/>
                  <a:gd name="T11" fmla="*/ 0 60000 65536"/>
                  <a:gd name="T12" fmla="*/ 0 60000 65536"/>
                  <a:gd name="T13" fmla="*/ 0 60000 65536"/>
                  <a:gd name="T14" fmla="*/ 0 60000 65536"/>
                  <a:gd name="T15" fmla="*/ 0 w 114"/>
                  <a:gd name="T16" fmla="*/ 0 h 58"/>
                  <a:gd name="T17" fmla="*/ 114 w 114"/>
                  <a:gd name="T18" fmla="*/ 58 h 58"/>
                </a:gdLst>
                <a:ahLst/>
                <a:cxnLst>
                  <a:cxn ang="T10">
                    <a:pos x="T0" y="T1"/>
                  </a:cxn>
                  <a:cxn ang="T11">
                    <a:pos x="T2" y="T3"/>
                  </a:cxn>
                  <a:cxn ang="T12">
                    <a:pos x="T4" y="T5"/>
                  </a:cxn>
                  <a:cxn ang="T13">
                    <a:pos x="T6" y="T7"/>
                  </a:cxn>
                  <a:cxn ang="T14">
                    <a:pos x="T8" y="T9"/>
                  </a:cxn>
                </a:cxnLst>
                <a:rect l="T15" t="T16" r="T17" b="T18"/>
                <a:pathLst>
                  <a:path w="114" h="58">
                    <a:moveTo>
                      <a:pt x="0" y="25"/>
                    </a:moveTo>
                    <a:lnTo>
                      <a:pt x="114" y="0"/>
                    </a:lnTo>
                    <a:lnTo>
                      <a:pt x="114" y="25"/>
                    </a:lnTo>
                    <a:lnTo>
                      <a:pt x="114" y="58"/>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70" name="Line 350"/>
              <p:cNvSpPr>
                <a:spLocks noChangeShapeType="1"/>
              </p:cNvSpPr>
              <p:nvPr/>
            </p:nvSpPr>
            <p:spPr bwMode="auto">
              <a:xfrm>
                <a:off x="2951" y="4678"/>
                <a:ext cx="9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33" name="Oval 351"/>
            <p:cNvSpPr>
              <a:spLocks noChangeArrowheads="1"/>
            </p:cNvSpPr>
            <p:nvPr/>
          </p:nvSpPr>
          <p:spPr bwMode="auto">
            <a:xfrm>
              <a:off x="3167" y="4780"/>
              <a:ext cx="74" cy="74"/>
            </a:xfrm>
            <a:prstGeom prst="ellipse">
              <a:avLst/>
            </a:prstGeom>
            <a:blipFill dpi="0" rotWithShape="0">
              <a:blip/>
              <a:srcRect/>
              <a:tile tx="0" ty="0" sx="100000" sy="100000" flip="none" algn="tl"/>
            </a:blipFill>
            <a:ln w="12700">
              <a:solidFill>
                <a:srgbClr val="000000"/>
              </a:solidFill>
              <a:round/>
              <a:headEnd/>
              <a:tailEnd/>
            </a:ln>
          </p:spPr>
          <p:txBody>
            <a:bodyPr/>
            <a:lstStyle/>
            <a:p>
              <a:endParaRPr lang="fr-CH"/>
            </a:p>
          </p:txBody>
        </p:sp>
        <p:sp>
          <p:nvSpPr>
            <p:cNvPr id="106534" name="Line 352"/>
            <p:cNvSpPr>
              <a:spLocks noChangeShapeType="1"/>
            </p:cNvSpPr>
            <p:nvPr/>
          </p:nvSpPr>
          <p:spPr bwMode="auto">
            <a:xfrm>
              <a:off x="2812" y="4637"/>
              <a:ext cx="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35" name="Line 353"/>
            <p:cNvSpPr>
              <a:spLocks noChangeShapeType="1"/>
            </p:cNvSpPr>
            <p:nvPr/>
          </p:nvSpPr>
          <p:spPr bwMode="auto">
            <a:xfrm>
              <a:off x="2812" y="4080"/>
              <a:ext cx="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36" name="Line 354"/>
            <p:cNvSpPr>
              <a:spLocks noChangeShapeType="1"/>
            </p:cNvSpPr>
            <p:nvPr/>
          </p:nvSpPr>
          <p:spPr bwMode="auto">
            <a:xfrm>
              <a:off x="2812" y="4981"/>
              <a:ext cx="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37" name="Line 355"/>
            <p:cNvSpPr>
              <a:spLocks noChangeShapeType="1"/>
            </p:cNvSpPr>
            <p:nvPr/>
          </p:nvSpPr>
          <p:spPr bwMode="auto">
            <a:xfrm>
              <a:off x="2812" y="5562"/>
              <a:ext cx="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grpSp>
          <p:nvGrpSpPr>
            <p:cNvPr id="106538" name="Group 356"/>
            <p:cNvGrpSpPr>
              <a:grpSpLocks/>
            </p:cNvGrpSpPr>
            <p:nvPr/>
          </p:nvGrpSpPr>
          <p:grpSpPr bwMode="auto">
            <a:xfrm>
              <a:off x="2796" y="4072"/>
              <a:ext cx="90" cy="17"/>
              <a:chOff x="2796" y="4072"/>
              <a:chExt cx="90" cy="17"/>
            </a:xfrm>
          </p:grpSpPr>
          <p:sp>
            <p:nvSpPr>
              <p:cNvPr id="106664" name="Line 357"/>
              <p:cNvSpPr>
                <a:spLocks noChangeShapeType="1"/>
              </p:cNvSpPr>
              <p:nvPr/>
            </p:nvSpPr>
            <p:spPr bwMode="auto">
              <a:xfrm>
                <a:off x="2812" y="4088"/>
                <a:ext cx="66"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665" name="Freeform 358"/>
              <p:cNvSpPr>
                <a:spLocks/>
              </p:cNvSpPr>
              <p:nvPr/>
            </p:nvSpPr>
            <p:spPr bwMode="auto">
              <a:xfrm>
                <a:off x="2845" y="4072"/>
                <a:ext cx="25" cy="8"/>
              </a:xfrm>
              <a:custGeom>
                <a:avLst/>
                <a:gdLst>
                  <a:gd name="T0" fmla="*/ 0 w 25"/>
                  <a:gd name="T1" fmla="*/ 8 h 8"/>
                  <a:gd name="T2" fmla="*/ 8 w 25"/>
                  <a:gd name="T3" fmla="*/ 0 h 8"/>
                  <a:gd name="T4" fmla="*/ 16 w 25"/>
                  <a:gd name="T5" fmla="*/ 0 h 8"/>
                  <a:gd name="T6" fmla="*/ 25 w 25"/>
                  <a:gd name="T7" fmla="*/ 0 h 8"/>
                  <a:gd name="T8" fmla="*/ 25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0" y="8"/>
                    </a:moveTo>
                    <a:lnTo>
                      <a:pt x="8" y="0"/>
                    </a:lnTo>
                    <a:lnTo>
                      <a:pt x="16" y="0"/>
                    </a:lnTo>
                    <a:lnTo>
                      <a:pt x="2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6" name="Freeform 359"/>
              <p:cNvSpPr>
                <a:spLocks/>
              </p:cNvSpPr>
              <p:nvPr/>
            </p:nvSpPr>
            <p:spPr bwMode="auto">
              <a:xfrm>
                <a:off x="2870" y="4072"/>
                <a:ext cx="16" cy="16"/>
              </a:xfrm>
              <a:custGeom>
                <a:avLst/>
                <a:gdLst>
                  <a:gd name="T0" fmla="*/ 0 w 16"/>
                  <a:gd name="T1" fmla="*/ 0 h 16"/>
                  <a:gd name="T2" fmla="*/ 8 w 16"/>
                  <a:gd name="T3" fmla="*/ 8 h 16"/>
                  <a:gd name="T4" fmla="*/ 16 w 16"/>
                  <a:gd name="T5" fmla="*/ 8 h 16"/>
                  <a:gd name="T6" fmla="*/ 16 w 16"/>
                  <a:gd name="T7" fmla="*/ 8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8" y="8"/>
                    </a:lnTo>
                    <a:lnTo>
                      <a:pt x="16" y="8"/>
                    </a:lnTo>
                    <a:lnTo>
                      <a:pt x="16" y="1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7" name="Freeform 360"/>
              <p:cNvSpPr>
                <a:spLocks/>
              </p:cNvSpPr>
              <p:nvPr/>
            </p:nvSpPr>
            <p:spPr bwMode="auto">
              <a:xfrm>
                <a:off x="2821" y="4080"/>
                <a:ext cx="24" cy="8"/>
              </a:xfrm>
              <a:custGeom>
                <a:avLst/>
                <a:gdLst>
                  <a:gd name="T0" fmla="*/ 24 w 24"/>
                  <a:gd name="T1" fmla="*/ 0 h 8"/>
                  <a:gd name="T2" fmla="*/ 24 w 24"/>
                  <a:gd name="T3" fmla="*/ 8 h 8"/>
                  <a:gd name="T4" fmla="*/ 24 w 24"/>
                  <a:gd name="T5" fmla="*/ 8 h 8"/>
                  <a:gd name="T6" fmla="*/ 16 w 24"/>
                  <a:gd name="T7" fmla="*/ 8 h 8"/>
                  <a:gd name="T8" fmla="*/ 16 w 24"/>
                  <a:gd name="T9" fmla="*/ 8 h 8"/>
                  <a:gd name="T10" fmla="*/ 8 w 24"/>
                  <a:gd name="T11" fmla="*/ 8 h 8"/>
                  <a:gd name="T12" fmla="*/ 0 w 24"/>
                  <a:gd name="T13" fmla="*/ 8 h 8"/>
                  <a:gd name="T14" fmla="*/ 0 60000 65536"/>
                  <a:gd name="T15" fmla="*/ 0 60000 65536"/>
                  <a:gd name="T16" fmla="*/ 0 60000 65536"/>
                  <a:gd name="T17" fmla="*/ 0 60000 65536"/>
                  <a:gd name="T18" fmla="*/ 0 60000 65536"/>
                  <a:gd name="T19" fmla="*/ 0 60000 65536"/>
                  <a:gd name="T20" fmla="*/ 0 60000 65536"/>
                  <a:gd name="T21" fmla="*/ 0 w 24"/>
                  <a:gd name="T22" fmla="*/ 0 h 8"/>
                  <a:gd name="T23" fmla="*/ 24 w 2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
                    <a:moveTo>
                      <a:pt x="24" y="0"/>
                    </a:moveTo>
                    <a:lnTo>
                      <a:pt x="24" y="8"/>
                    </a:lnTo>
                    <a:lnTo>
                      <a:pt x="16" y="8"/>
                    </a:lnTo>
                    <a:lnTo>
                      <a:pt x="8" y="8"/>
                    </a:lnTo>
                    <a:lnTo>
                      <a:pt x="0" y="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8" name="Freeform 361"/>
              <p:cNvSpPr>
                <a:spLocks/>
              </p:cNvSpPr>
              <p:nvPr/>
            </p:nvSpPr>
            <p:spPr bwMode="auto">
              <a:xfrm>
                <a:off x="2796" y="4072"/>
                <a:ext cx="25" cy="16"/>
              </a:xfrm>
              <a:custGeom>
                <a:avLst/>
                <a:gdLst>
                  <a:gd name="T0" fmla="*/ 25 w 25"/>
                  <a:gd name="T1" fmla="*/ 16 h 16"/>
                  <a:gd name="T2" fmla="*/ 16 w 25"/>
                  <a:gd name="T3" fmla="*/ 16 h 16"/>
                  <a:gd name="T4" fmla="*/ 8 w 25"/>
                  <a:gd name="T5" fmla="*/ 16 h 16"/>
                  <a:gd name="T6" fmla="*/ 8 w 25"/>
                  <a:gd name="T7" fmla="*/ 8 h 16"/>
                  <a:gd name="T8" fmla="*/ 8 w 25"/>
                  <a:gd name="T9" fmla="*/ 8 h 16"/>
                  <a:gd name="T10" fmla="*/ 0 w 25"/>
                  <a:gd name="T11" fmla="*/ 8 h 16"/>
                  <a:gd name="T12" fmla="*/ 0 w 25"/>
                  <a:gd name="T13" fmla="*/ 0 h 16"/>
                  <a:gd name="T14" fmla="*/ 0 60000 65536"/>
                  <a:gd name="T15" fmla="*/ 0 60000 65536"/>
                  <a:gd name="T16" fmla="*/ 0 60000 65536"/>
                  <a:gd name="T17" fmla="*/ 0 60000 65536"/>
                  <a:gd name="T18" fmla="*/ 0 60000 65536"/>
                  <a:gd name="T19" fmla="*/ 0 60000 65536"/>
                  <a:gd name="T20" fmla="*/ 0 60000 65536"/>
                  <a:gd name="T21" fmla="*/ 0 w 25"/>
                  <a:gd name="T22" fmla="*/ 0 h 16"/>
                  <a:gd name="T23" fmla="*/ 25 w 2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
                    <a:moveTo>
                      <a:pt x="25" y="16"/>
                    </a:moveTo>
                    <a:lnTo>
                      <a:pt x="16" y="16"/>
                    </a:lnTo>
                    <a:lnTo>
                      <a:pt x="8" y="16"/>
                    </a:lnTo>
                    <a:lnTo>
                      <a:pt x="8" y="8"/>
                    </a:lnTo>
                    <a:lnTo>
                      <a:pt x="0" y="8"/>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grpSp>
          <p:nvGrpSpPr>
            <p:cNvPr id="106539" name="Group 362"/>
            <p:cNvGrpSpPr>
              <a:grpSpLocks/>
            </p:cNvGrpSpPr>
            <p:nvPr/>
          </p:nvGrpSpPr>
          <p:grpSpPr bwMode="auto">
            <a:xfrm>
              <a:off x="2796" y="5554"/>
              <a:ext cx="90" cy="17"/>
              <a:chOff x="2796" y="5554"/>
              <a:chExt cx="90" cy="17"/>
            </a:xfrm>
          </p:grpSpPr>
          <p:sp>
            <p:nvSpPr>
              <p:cNvPr id="106659" name="Line 363"/>
              <p:cNvSpPr>
                <a:spLocks noChangeShapeType="1"/>
              </p:cNvSpPr>
              <p:nvPr/>
            </p:nvSpPr>
            <p:spPr bwMode="auto">
              <a:xfrm>
                <a:off x="2812" y="5570"/>
                <a:ext cx="66"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660" name="Freeform 364"/>
              <p:cNvSpPr>
                <a:spLocks/>
              </p:cNvSpPr>
              <p:nvPr/>
            </p:nvSpPr>
            <p:spPr bwMode="auto">
              <a:xfrm>
                <a:off x="2845" y="5554"/>
                <a:ext cx="25" cy="8"/>
              </a:xfrm>
              <a:custGeom>
                <a:avLst/>
                <a:gdLst>
                  <a:gd name="T0" fmla="*/ 0 w 25"/>
                  <a:gd name="T1" fmla="*/ 8 h 8"/>
                  <a:gd name="T2" fmla="*/ 0 w 25"/>
                  <a:gd name="T3" fmla="*/ 8 h 8"/>
                  <a:gd name="T4" fmla="*/ 8 w 25"/>
                  <a:gd name="T5" fmla="*/ 0 h 8"/>
                  <a:gd name="T6" fmla="*/ 8 w 25"/>
                  <a:gd name="T7" fmla="*/ 0 h 8"/>
                  <a:gd name="T8" fmla="*/ 16 w 25"/>
                  <a:gd name="T9" fmla="*/ 0 h 8"/>
                  <a:gd name="T10" fmla="*/ 25 w 25"/>
                  <a:gd name="T11" fmla="*/ 0 h 8"/>
                  <a:gd name="T12" fmla="*/ 25 w 25"/>
                  <a:gd name="T13" fmla="*/ 0 h 8"/>
                  <a:gd name="T14" fmla="*/ 0 60000 65536"/>
                  <a:gd name="T15" fmla="*/ 0 60000 65536"/>
                  <a:gd name="T16" fmla="*/ 0 60000 65536"/>
                  <a:gd name="T17" fmla="*/ 0 60000 65536"/>
                  <a:gd name="T18" fmla="*/ 0 60000 65536"/>
                  <a:gd name="T19" fmla="*/ 0 60000 65536"/>
                  <a:gd name="T20" fmla="*/ 0 60000 65536"/>
                  <a:gd name="T21" fmla="*/ 0 w 25"/>
                  <a:gd name="T22" fmla="*/ 0 h 8"/>
                  <a:gd name="T23" fmla="*/ 25 w 2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
                    <a:moveTo>
                      <a:pt x="0" y="8"/>
                    </a:moveTo>
                    <a:lnTo>
                      <a:pt x="0" y="8"/>
                    </a:lnTo>
                    <a:lnTo>
                      <a:pt x="8" y="0"/>
                    </a:lnTo>
                    <a:lnTo>
                      <a:pt x="16" y="0"/>
                    </a:lnTo>
                    <a:lnTo>
                      <a:pt x="25"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1" name="Freeform 365"/>
              <p:cNvSpPr>
                <a:spLocks/>
              </p:cNvSpPr>
              <p:nvPr/>
            </p:nvSpPr>
            <p:spPr bwMode="auto">
              <a:xfrm>
                <a:off x="2870" y="5554"/>
                <a:ext cx="16" cy="16"/>
              </a:xfrm>
              <a:custGeom>
                <a:avLst/>
                <a:gdLst>
                  <a:gd name="T0" fmla="*/ 0 w 16"/>
                  <a:gd name="T1" fmla="*/ 0 h 16"/>
                  <a:gd name="T2" fmla="*/ 8 w 16"/>
                  <a:gd name="T3" fmla="*/ 0 h 16"/>
                  <a:gd name="T4" fmla="*/ 16 w 16"/>
                  <a:gd name="T5" fmla="*/ 8 h 16"/>
                  <a:gd name="T6" fmla="*/ 16 w 16"/>
                  <a:gd name="T7" fmla="*/ 8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8" y="0"/>
                    </a:lnTo>
                    <a:lnTo>
                      <a:pt x="16" y="8"/>
                    </a:lnTo>
                    <a:lnTo>
                      <a:pt x="16" y="1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2" name="Freeform 366"/>
              <p:cNvSpPr>
                <a:spLocks/>
              </p:cNvSpPr>
              <p:nvPr/>
            </p:nvSpPr>
            <p:spPr bwMode="auto">
              <a:xfrm>
                <a:off x="2821" y="5562"/>
                <a:ext cx="24" cy="8"/>
              </a:xfrm>
              <a:custGeom>
                <a:avLst/>
                <a:gdLst>
                  <a:gd name="T0" fmla="*/ 24 w 24"/>
                  <a:gd name="T1" fmla="*/ 0 h 8"/>
                  <a:gd name="T2" fmla="*/ 16 w 24"/>
                  <a:gd name="T3" fmla="*/ 8 h 8"/>
                  <a:gd name="T4" fmla="*/ 16 w 24"/>
                  <a:gd name="T5" fmla="*/ 8 h 8"/>
                  <a:gd name="T6" fmla="*/ 8 w 24"/>
                  <a:gd name="T7" fmla="*/ 8 h 8"/>
                  <a:gd name="T8" fmla="*/ 0 w 24"/>
                  <a:gd name="T9" fmla="*/ 8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0"/>
                    </a:moveTo>
                    <a:lnTo>
                      <a:pt x="16" y="8"/>
                    </a:lnTo>
                    <a:lnTo>
                      <a:pt x="8" y="8"/>
                    </a:lnTo>
                    <a:lnTo>
                      <a:pt x="0" y="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663" name="Freeform 367"/>
              <p:cNvSpPr>
                <a:spLocks/>
              </p:cNvSpPr>
              <p:nvPr/>
            </p:nvSpPr>
            <p:spPr bwMode="auto">
              <a:xfrm>
                <a:off x="2796" y="5554"/>
                <a:ext cx="25" cy="16"/>
              </a:xfrm>
              <a:custGeom>
                <a:avLst/>
                <a:gdLst>
                  <a:gd name="T0" fmla="*/ 25 w 25"/>
                  <a:gd name="T1" fmla="*/ 16 h 16"/>
                  <a:gd name="T2" fmla="*/ 8 w 25"/>
                  <a:gd name="T3" fmla="*/ 8 h 16"/>
                  <a:gd name="T4" fmla="*/ 0 w 25"/>
                  <a:gd name="T5" fmla="*/ 0 h 16"/>
                  <a:gd name="T6" fmla="*/ 0 60000 65536"/>
                  <a:gd name="T7" fmla="*/ 0 60000 65536"/>
                  <a:gd name="T8" fmla="*/ 0 60000 65536"/>
                  <a:gd name="T9" fmla="*/ 0 w 25"/>
                  <a:gd name="T10" fmla="*/ 0 h 16"/>
                  <a:gd name="T11" fmla="*/ 25 w 25"/>
                  <a:gd name="T12" fmla="*/ 16 h 16"/>
                </a:gdLst>
                <a:ahLst/>
                <a:cxnLst>
                  <a:cxn ang="T6">
                    <a:pos x="T0" y="T1"/>
                  </a:cxn>
                  <a:cxn ang="T7">
                    <a:pos x="T2" y="T3"/>
                  </a:cxn>
                  <a:cxn ang="T8">
                    <a:pos x="T4" y="T5"/>
                  </a:cxn>
                </a:cxnLst>
                <a:rect l="T9" t="T10" r="T11" b="T12"/>
                <a:pathLst>
                  <a:path w="25" h="16">
                    <a:moveTo>
                      <a:pt x="25" y="16"/>
                    </a:moveTo>
                    <a:lnTo>
                      <a:pt x="8" y="8"/>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sp>
          <p:nvSpPr>
            <p:cNvPr id="106540" name="Line 368"/>
            <p:cNvSpPr>
              <a:spLocks noChangeShapeType="1"/>
            </p:cNvSpPr>
            <p:nvPr/>
          </p:nvSpPr>
          <p:spPr bwMode="auto">
            <a:xfrm flipV="1">
              <a:off x="2861" y="4080"/>
              <a:ext cx="1"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41" name="Rectangle 369"/>
            <p:cNvSpPr>
              <a:spLocks noChangeArrowheads="1"/>
            </p:cNvSpPr>
            <p:nvPr/>
          </p:nvSpPr>
          <p:spPr bwMode="auto">
            <a:xfrm>
              <a:off x="2959" y="4039"/>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B</a:t>
              </a:r>
              <a:endParaRPr lang="en-GB" sz="2400">
                <a:latin typeface="Tahoma" charset="0"/>
              </a:endParaRPr>
            </a:p>
          </p:txBody>
        </p:sp>
        <p:sp>
          <p:nvSpPr>
            <p:cNvPr id="106542" name="Rectangle 370"/>
            <p:cNvSpPr>
              <a:spLocks noChangeArrowheads="1"/>
            </p:cNvSpPr>
            <p:nvPr/>
          </p:nvSpPr>
          <p:spPr bwMode="auto">
            <a:xfrm>
              <a:off x="3016" y="4039"/>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543" name="Rectangle 371"/>
            <p:cNvSpPr>
              <a:spLocks noChangeArrowheads="1"/>
            </p:cNvSpPr>
            <p:nvPr/>
          </p:nvSpPr>
          <p:spPr bwMode="auto">
            <a:xfrm>
              <a:off x="3033" y="4039"/>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544" name="Rectangle 372"/>
            <p:cNvSpPr>
              <a:spLocks noChangeArrowheads="1"/>
            </p:cNvSpPr>
            <p:nvPr/>
          </p:nvSpPr>
          <p:spPr bwMode="auto">
            <a:xfrm>
              <a:off x="3049" y="403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545" name="Rectangle 373"/>
            <p:cNvSpPr>
              <a:spLocks noChangeArrowheads="1"/>
            </p:cNvSpPr>
            <p:nvPr/>
          </p:nvSpPr>
          <p:spPr bwMode="auto">
            <a:xfrm>
              <a:off x="3098" y="403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d</a:t>
              </a:r>
              <a:endParaRPr lang="en-GB" sz="2400">
                <a:latin typeface="Tahoma" charset="0"/>
              </a:endParaRPr>
            </a:p>
          </p:txBody>
        </p:sp>
        <p:sp>
          <p:nvSpPr>
            <p:cNvPr id="106546" name="Rectangle 374"/>
            <p:cNvSpPr>
              <a:spLocks noChangeArrowheads="1"/>
            </p:cNvSpPr>
            <p:nvPr/>
          </p:nvSpPr>
          <p:spPr bwMode="auto">
            <a:xfrm>
              <a:off x="3139" y="403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547" name="Rectangle 375"/>
            <p:cNvSpPr>
              <a:spLocks noChangeArrowheads="1"/>
            </p:cNvSpPr>
            <p:nvPr/>
          </p:nvSpPr>
          <p:spPr bwMode="auto">
            <a:xfrm>
              <a:off x="3188" y="403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g</a:t>
              </a:r>
              <a:endParaRPr lang="en-GB" sz="2400">
                <a:latin typeface="Tahoma" charset="0"/>
              </a:endParaRPr>
            </a:p>
          </p:txBody>
        </p:sp>
        <p:sp>
          <p:nvSpPr>
            <p:cNvPr id="106548" name="Rectangle 376"/>
            <p:cNvSpPr>
              <a:spLocks noChangeArrowheads="1"/>
            </p:cNvSpPr>
            <p:nvPr/>
          </p:nvSpPr>
          <p:spPr bwMode="auto">
            <a:xfrm>
              <a:off x="3228" y="403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49" name="Rectangle 377"/>
            <p:cNvSpPr>
              <a:spLocks noChangeArrowheads="1"/>
            </p:cNvSpPr>
            <p:nvPr/>
          </p:nvSpPr>
          <p:spPr bwMode="auto">
            <a:xfrm>
              <a:off x="2560" y="367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550" name="Rectangle 378"/>
            <p:cNvSpPr>
              <a:spLocks noChangeArrowheads="1"/>
            </p:cNvSpPr>
            <p:nvPr/>
          </p:nvSpPr>
          <p:spPr bwMode="auto">
            <a:xfrm>
              <a:off x="2584" y="367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551" name="Rectangle 379"/>
            <p:cNvSpPr>
              <a:spLocks noChangeArrowheads="1"/>
            </p:cNvSpPr>
            <p:nvPr/>
          </p:nvSpPr>
          <p:spPr bwMode="auto">
            <a:xfrm>
              <a:off x="2609" y="367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552" name="Rectangle 380"/>
            <p:cNvSpPr>
              <a:spLocks noChangeArrowheads="1"/>
            </p:cNvSpPr>
            <p:nvPr/>
          </p:nvSpPr>
          <p:spPr bwMode="auto">
            <a:xfrm>
              <a:off x="2666" y="367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553" name="Rectangle 381"/>
            <p:cNvSpPr>
              <a:spLocks noChangeArrowheads="1"/>
            </p:cNvSpPr>
            <p:nvPr/>
          </p:nvSpPr>
          <p:spPr bwMode="auto">
            <a:xfrm>
              <a:off x="2715" y="367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554" name="Rectangle 382"/>
            <p:cNvSpPr>
              <a:spLocks noChangeArrowheads="1"/>
            </p:cNvSpPr>
            <p:nvPr/>
          </p:nvSpPr>
          <p:spPr bwMode="auto">
            <a:xfrm>
              <a:off x="2755" y="3679"/>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555" name="Rectangle 383"/>
            <p:cNvSpPr>
              <a:spLocks noChangeArrowheads="1"/>
            </p:cNvSpPr>
            <p:nvPr/>
          </p:nvSpPr>
          <p:spPr bwMode="auto">
            <a:xfrm>
              <a:off x="2821" y="367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556" name="Rectangle 384"/>
            <p:cNvSpPr>
              <a:spLocks noChangeArrowheads="1"/>
            </p:cNvSpPr>
            <p:nvPr/>
          </p:nvSpPr>
          <p:spPr bwMode="auto">
            <a:xfrm>
              <a:off x="2870" y="367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557" name="Rectangle 385"/>
            <p:cNvSpPr>
              <a:spLocks noChangeArrowheads="1"/>
            </p:cNvSpPr>
            <p:nvPr/>
          </p:nvSpPr>
          <p:spPr bwMode="auto">
            <a:xfrm>
              <a:off x="2560" y="3769"/>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558" name="Rectangle 386"/>
            <p:cNvSpPr>
              <a:spLocks noChangeArrowheads="1"/>
            </p:cNvSpPr>
            <p:nvPr/>
          </p:nvSpPr>
          <p:spPr bwMode="auto">
            <a:xfrm>
              <a:off x="2633"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559" name="Rectangle 387"/>
            <p:cNvSpPr>
              <a:spLocks noChangeArrowheads="1"/>
            </p:cNvSpPr>
            <p:nvPr/>
          </p:nvSpPr>
          <p:spPr bwMode="auto">
            <a:xfrm>
              <a:off x="2674"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g</a:t>
              </a:r>
              <a:endParaRPr lang="en-GB" sz="2400">
                <a:latin typeface="Tahoma" charset="0"/>
              </a:endParaRPr>
            </a:p>
          </p:txBody>
        </p:sp>
        <p:sp>
          <p:nvSpPr>
            <p:cNvPr id="106560" name="Rectangle 388"/>
            <p:cNvSpPr>
              <a:spLocks noChangeArrowheads="1"/>
            </p:cNvSpPr>
            <p:nvPr/>
          </p:nvSpPr>
          <p:spPr bwMode="auto">
            <a:xfrm>
              <a:off x="2723"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561" name="Rectangle 389"/>
            <p:cNvSpPr>
              <a:spLocks noChangeArrowheads="1"/>
            </p:cNvSpPr>
            <p:nvPr/>
          </p:nvSpPr>
          <p:spPr bwMode="auto">
            <a:xfrm>
              <a:off x="2764"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562" name="Rectangle 390"/>
            <p:cNvSpPr>
              <a:spLocks noChangeArrowheads="1"/>
            </p:cNvSpPr>
            <p:nvPr/>
          </p:nvSpPr>
          <p:spPr bwMode="auto">
            <a:xfrm>
              <a:off x="2812" y="376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563" name="Rectangle 391"/>
            <p:cNvSpPr>
              <a:spLocks noChangeArrowheads="1"/>
            </p:cNvSpPr>
            <p:nvPr/>
          </p:nvSpPr>
          <p:spPr bwMode="auto">
            <a:xfrm>
              <a:off x="2837" y="3769"/>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564" name="Rectangle 392"/>
            <p:cNvSpPr>
              <a:spLocks noChangeArrowheads="1"/>
            </p:cNvSpPr>
            <p:nvPr/>
          </p:nvSpPr>
          <p:spPr bwMode="auto">
            <a:xfrm>
              <a:off x="2853"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565" name="Rectangle 393"/>
            <p:cNvSpPr>
              <a:spLocks noChangeArrowheads="1"/>
            </p:cNvSpPr>
            <p:nvPr/>
          </p:nvSpPr>
          <p:spPr bwMode="auto">
            <a:xfrm>
              <a:off x="2894"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566" name="Rectangle 394"/>
            <p:cNvSpPr>
              <a:spLocks noChangeArrowheads="1"/>
            </p:cNvSpPr>
            <p:nvPr/>
          </p:nvSpPr>
          <p:spPr bwMode="auto">
            <a:xfrm>
              <a:off x="2943" y="376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67" name="Rectangle 395"/>
            <p:cNvSpPr>
              <a:spLocks noChangeArrowheads="1"/>
            </p:cNvSpPr>
            <p:nvPr/>
          </p:nvSpPr>
          <p:spPr bwMode="auto">
            <a:xfrm>
              <a:off x="2984" y="376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568" name="Rectangle 396"/>
            <p:cNvSpPr>
              <a:spLocks noChangeArrowheads="1"/>
            </p:cNvSpPr>
            <p:nvPr/>
          </p:nvSpPr>
          <p:spPr bwMode="auto">
            <a:xfrm>
              <a:off x="2641" y="385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69" name="Rectangle 397"/>
            <p:cNvSpPr>
              <a:spLocks noChangeArrowheads="1"/>
            </p:cNvSpPr>
            <p:nvPr/>
          </p:nvSpPr>
          <p:spPr bwMode="auto">
            <a:xfrm>
              <a:off x="2682" y="385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x</a:t>
              </a:r>
              <a:endParaRPr lang="en-GB" sz="2400">
                <a:latin typeface="Tahoma" charset="0"/>
              </a:endParaRPr>
            </a:p>
          </p:txBody>
        </p:sp>
        <p:sp>
          <p:nvSpPr>
            <p:cNvPr id="106570" name="Rectangle 398"/>
            <p:cNvSpPr>
              <a:spLocks noChangeArrowheads="1"/>
            </p:cNvSpPr>
            <p:nvPr/>
          </p:nvSpPr>
          <p:spPr bwMode="auto">
            <a:xfrm>
              <a:off x="2723" y="3859"/>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571" name="Rectangle 399"/>
            <p:cNvSpPr>
              <a:spLocks noChangeArrowheads="1"/>
            </p:cNvSpPr>
            <p:nvPr/>
          </p:nvSpPr>
          <p:spPr bwMode="auto">
            <a:xfrm>
              <a:off x="2747" y="385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72" name="Rectangle 400"/>
            <p:cNvSpPr>
              <a:spLocks noChangeArrowheads="1"/>
            </p:cNvSpPr>
            <p:nvPr/>
          </p:nvSpPr>
          <p:spPr bwMode="auto">
            <a:xfrm>
              <a:off x="2796" y="3859"/>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573" name="Rectangle 401"/>
            <p:cNvSpPr>
              <a:spLocks noChangeArrowheads="1"/>
            </p:cNvSpPr>
            <p:nvPr/>
          </p:nvSpPr>
          <p:spPr bwMode="auto">
            <a:xfrm>
              <a:off x="2821" y="385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574" name="Rectangle 402"/>
            <p:cNvSpPr>
              <a:spLocks noChangeArrowheads="1"/>
            </p:cNvSpPr>
            <p:nvPr/>
          </p:nvSpPr>
          <p:spPr bwMode="auto">
            <a:xfrm>
              <a:off x="2861" y="385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75" name="Arc 403"/>
            <p:cNvSpPr>
              <a:spLocks/>
            </p:cNvSpPr>
            <p:nvPr/>
          </p:nvSpPr>
          <p:spPr bwMode="auto">
            <a:xfrm>
              <a:off x="2564" y="4011"/>
              <a:ext cx="45" cy="25"/>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55"/>
                  </a:moveTo>
                  <a:cubicBezTo>
                    <a:pt x="134" y="9521"/>
                    <a:pt x="9765" y="0"/>
                    <a:pt x="21598" y="0"/>
                  </a:cubicBezTo>
                </a:path>
                <a:path w="21599" h="21600" stroke="0" extrusionOk="0">
                  <a:moveTo>
                    <a:pt x="0" y="21355"/>
                  </a:moveTo>
                  <a:cubicBezTo>
                    <a:pt x="134" y="9521"/>
                    <a:pt x="9765" y="0"/>
                    <a:pt x="21598" y="0"/>
                  </a:cubicBezTo>
                  <a:lnTo>
                    <a:pt x="21599" y="21600"/>
                  </a:lnTo>
                  <a:lnTo>
                    <a:pt x="0" y="21355"/>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76" name="Line 404"/>
            <p:cNvSpPr>
              <a:spLocks noChangeShapeType="1"/>
            </p:cNvSpPr>
            <p:nvPr/>
          </p:nvSpPr>
          <p:spPr bwMode="auto">
            <a:xfrm>
              <a:off x="2609" y="4007"/>
              <a:ext cx="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77" name="Arc 405"/>
            <p:cNvSpPr>
              <a:spLocks/>
            </p:cNvSpPr>
            <p:nvPr/>
          </p:nvSpPr>
          <p:spPr bwMode="auto">
            <a:xfrm>
              <a:off x="2687" y="3986"/>
              <a:ext cx="25" cy="25"/>
            </a:xfrm>
            <a:custGeom>
              <a:avLst/>
              <a:gdLst>
                <a:gd name="T0" fmla="*/ 0 w 21737"/>
                <a:gd name="T1" fmla="*/ 0 h 21706"/>
                <a:gd name="T2" fmla="*/ 0 w 21737"/>
                <a:gd name="T3" fmla="*/ 0 h 21706"/>
                <a:gd name="T4" fmla="*/ 0 w 21737"/>
                <a:gd name="T5" fmla="*/ 0 h 21706"/>
                <a:gd name="T6" fmla="*/ 0 60000 65536"/>
                <a:gd name="T7" fmla="*/ 0 60000 65536"/>
                <a:gd name="T8" fmla="*/ 0 60000 65536"/>
                <a:gd name="T9" fmla="*/ 0 w 21737"/>
                <a:gd name="T10" fmla="*/ 0 h 21706"/>
                <a:gd name="T11" fmla="*/ 21737 w 21737"/>
                <a:gd name="T12" fmla="*/ 21706 h 21706"/>
              </a:gdLst>
              <a:ahLst/>
              <a:cxnLst>
                <a:cxn ang="T6">
                  <a:pos x="T0" y="T1"/>
                </a:cxn>
                <a:cxn ang="T7">
                  <a:pos x="T2" y="T3"/>
                </a:cxn>
                <a:cxn ang="T8">
                  <a:pos x="T4" y="T5"/>
                </a:cxn>
              </a:cxnLst>
              <a:rect l="T9" t="T10" r="T11" b="T12"/>
              <a:pathLst>
                <a:path w="21737" h="21706" fill="none" extrusionOk="0">
                  <a:moveTo>
                    <a:pt x="21736" y="0"/>
                  </a:moveTo>
                  <a:cubicBezTo>
                    <a:pt x="21736" y="35"/>
                    <a:pt x="21737" y="70"/>
                    <a:pt x="21737" y="106"/>
                  </a:cubicBezTo>
                  <a:cubicBezTo>
                    <a:pt x="21737" y="12035"/>
                    <a:pt x="12066" y="21706"/>
                    <a:pt x="137" y="21706"/>
                  </a:cubicBezTo>
                  <a:cubicBezTo>
                    <a:pt x="91" y="21706"/>
                    <a:pt x="45" y="21705"/>
                    <a:pt x="0" y="21705"/>
                  </a:cubicBezTo>
                </a:path>
                <a:path w="21737" h="21706" stroke="0" extrusionOk="0">
                  <a:moveTo>
                    <a:pt x="21736" y="0"/>
                  </a:moveTo>
                  <a:cubicBezTo>
                    <a:pt x="21736" y="35"/>
                    <a:pt x="21737" y="70"/>
                    <a:pt x="21737" y="106"/>
                  </a:cubicBezTo>
                  <a:cubicBezTo>
                    <a:pt x="21737" y="12035"/>
                    <a:pt x="12066" y="21706"/>
                    <a:pt x="137" y="21706"/>
                  </a:cubicBezTo>
                  <a:cubicBezTo>
                    <a:pt x="91" y="21706"/>
                    <a:pt x="45" y="21705"/>
                    <a:pt x="0" y="21705"/>
                  </a:cubicBezTo>
                  <a:lnTo>
                    <a:pt x="137" y="106"/>
                  </a:lnTo>
                  <a:lnTo>
                    <a:pt x="21736"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78" name="Arc 406"/>
            <p:cNvSpPr>
              <a:spLocks/>
            </p:cNvSpPr>
            <p:nvPr/>
          </p:nvSpPr>
          <p:spPr bwMode="auto">
            <a:xfrm>
              <a:off x="2702" y="3986"/>
              <a:ext cx="25" cy="25"/>
            </a:xfrm>
            <a:custGeom>
              <a:avLst/>
              <a:gdLst>
                <a:gd name="T0" fmla="*/ 0 w 21600"/>
                <a:gd name="T1" fmla="*/ 0 h 21704"/>
                <a:gd name="T2" fmla="*/ 0 w 21600"/>
                <a:gd name="T3" fmla="*/ 0 h 21704"/>
                <a:gd name="T4" fmla="*/ 0 w 21600"/>
                <a:gd name="T5" fmla="*/ 0 h 21704"/>
                <a:gd name="T6" fmla="*/ 0 60000 65536"/>
                <a:gd name="T7" fmla="*/ 0 60000 65536"/>
                <a:gd name="T8" fmla="*/ 0 60000 65536"/>
                <a:gd name="T9" fmla="*/ 0 w 21600"/>
                <a:gd name="T10" fmla="*/ 0 h 21704"/>
                <a:gd name="T11" fmla="*/ 21600 w 21600"/>
                <a:gd name="T12" fmla="*/ 21704 h 21704"/>
              </a:gdLst>
              <a:ahLst/>
              <a:cxnLst>
                <a:cxn ang="T6">
                  <a:pos x="T0" y="T1"/>
                </a:cxn>
                <a:cxn ang="T7">
                  <a:pos x="T2" y="T3"/>
                </a:cxn>
                <a:cxn ang="T8">
                  <a:pos x="T4" y="T5"/>
                </a:cxn>
              </a:cxnLst>
              <a:rect l="T9" t="T10" r="T11" b="T12"/>
              <a:pathLst>
                <a:path w="21600" h="21704" fill="none" extrusionOk="0">
                  <a:moveTo>
                    <a:pt x="21491" y="21703"/>
                  </a:moveTo>
                  <a:cubicBezTo>
                    <a:pt x="9604" y="21643"/>
                    <a:pt x="0" y="11990"/>
                    <a:pt x="0" y="104"/>
                  </a:cubicBezTo>
                  <a:cubicBezTo>
                    <a:pt x="-1" y="69"/>
                    <a:pt x="0" y="34"/>
                    <a:pt x="0" y="0"/>
                  </a:cubicBezTo>
                </a:path>
                <a:path w="21600" h="21704" stroke="0" extrusionOk="0">
                  <a:moveTo>
                    <a:pt x="21491" y="21703"/>
                  </a:moveTo>
                  <a:cubicBezTo>
                    <a:pt x="9604" y="21643"/>
                    <a:pt x="0" y="11990"/>
                    <a:pt x="0" y="104"/>
                  </a:cubicBezTo>
                  <a:cubicBezTo>
                    <a:pt x="-1" y="69"/>
                    <a:pt x="0" y="34"/>
                    <a:pt x="0" y="0"/>
                  </a:cubicBezTo>
                  <a:lnTo>
                    <a:pt x="21600" y="104"/>
                  </a:lnTo>
                  <a:lnTo>
                    <a:pt x="21491" y="21703"/>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sp>
          <p:nvSpPr>
            <p:cNvPr id="106579" name="Line 407"/>
            <p:cNvSpPr>
              <a:spLocks noChangeShapeType="1"/>
            </p:cNvSpPr>
            <p:nvPr/>
          </p:nvSpPr>
          <p:spPr bwMode="auto">
            <a:xfrm>
              <a:off x="2723" y="4007"/>
              <a:ext cx="7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106580" name="Arc 408"/>
            <p:cNvSpPr>
              <a:spLocks/>
            </p:cNvSpPr>
            <p:nvPr/>
          </p:nvSpPr>
          <p:spPr bwMode="auto">
            <a:xfrm>
              <a:off x="2801" y="4011"/>
              <a:ext cx="25" cy="25"/>
            </a:xfrm>
            <a:custGeom>
              <a:avLst/>
              <a:gdLst>
                <a:gd name="T0" fmla="*/ 0 w 21731"/>
                <a:gd name="T1" fmla="*/ 0 h 21600"/>
                <a:gd name="T2" fmla="*/ 0 w 21731"/>
                <a:gd name="T3" fmla="*/ 0 h 21600"/>
                <a:gd name="T4" fmla="*/ 0 w 21731"/>
                <a:gd name="T5" fmla="*/ 0 h 21600"/>
                <a:gd name="T6" fmla="*/ 0 60000 65536"/>
                <a:gd name="T7" fmla="*/ 0 60000 65536"/>
                <a:gd name="T8" fmla="*/ 0 60000 65536"/>
                <a:gd name="T9" fmla="*/ 0 w 21731"/>
                <a:gd name="T10" fmla="*/ 0 h 21600"/>
                <a:gd name="T11" fmla="*/ 21731 w 21731"/>
                <a:gd name="T12" fmla="*/ 21600 h 21600"/>
              </a:gdLst>
              <a:ahLst/>
              <a:cxnLst>
                <a:cxn ang="T6">
                  <a:pos x="T0" y="T1"/>
                </a:cxn>
                <a:cxn ang="T7">
                  <a:pos x="T2" y="T3"/>
                </a:cxn>
                <a:cxn ang="T8">
                  <a:pos x="T4" y="T5"/>
                </a:cxn>
              </a:cxnLst>
              <a:rect l="T9" t="T10" r="T11" b="T12"/>
              <a:pathLst>
                <a:path w="21731" h="21600" fill="none" extrusionOk="0">
                  <a:moveTo>
                    <a:pt x="0" y="0"/>
                  </a:moveTo>
                  <a:cubicBezTo>
                    <a:pt x="43" y="0"/>
                    <a:pt x="87" y="-1"/>
                    <a:pt x="131" y="0"/>
                  </a:cubicBezTo>
                  <a:cubicBezTo>
                    <a:pt x="12008" y="0"/>
                    <a:pt x="21656" y="9589"/>
                    <a:pt x="21730" y="21466"/>
                  </a:cubicBezTo>
                </a:path>
                <a:path w="21731" h="21600" stroke="0" extrusionOk="0">
                  <a:moveTo>
                    <a:pt x="0" y="0"/>
                  </a:moveTo>
                  <a:cubicBezTo>
                    <a:pt x="43" y="0"/>
                    <a:pt x="87" y="-1"/>
                    <a:pt x="131" y="0"/>
                  </a:cubicBezTo>
                  <a:cubicBezTo>
                    <a:pt x="12008" y="0"/>
                    <a:pt x="21656" y="9589"/>
                    <a:pt x="21730" y="21466"/>
                  </a:cubicBezTo>
                  <a:lnTo>
                    <a:pt x="131" y="216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CH"/>
            </a:p>
          </p:txBody>
        </p:sp>
        <p:grpSp>
          <p:nvGrpSpPr>
            <p:cNvPr id="106581" name="Group 409"/>
            <p:cNvGrpSpPr>
              <a:grpSpLocks/>
            </p:cNvGrpSpPr>
            <p:nvPr/>
          </p:nvGrpSpPr>
          <p:grpSpPr bwMode="auto">
            <a:xfrm>
              <a:off x="3212" y="4563"/>
              <a:ext cx="139" cy="213"/>
              <a:chOff x="3212" y="4563"/>
              <a:chExt cx="139" cy="213"/>
            </a:xfrm>
          </p:grpSpPr>
          <p:sp>
            <p:nvSpPr>
              <p:cNvPr id="106657" name="Freeform 410"/>
              <p:cNvSpPr>
                <a:spLocks/>
              </p:cNvSpPr>
              <p:nvPr/>
            </p:nvSpPr>
            <p:spPr bwMode="auto">
              <a:xfrm>
                <a:off x="3212" y="4661"/>
                <a:ext cx="82" cy="115"/>
              </a:xfrm>
              <a:custGeom>
                <a:avLst/>
                <a:gdLst>
                  <a:gd name="T0" fmla="*/ 0 w 82"/>
                  <a:gd name="T1" fmla="*/ 115 h 115"/>
                  <a:gd name="T2" fmla="*/ 33 w 82"/>
                  <a:gd name="T3" fmla="*/ 0 h 115"/>
                  <a:gd name="T4" fmla="*/ 57 w 82"/>
                  <a:gd name="T5" fmla="*/ 17 h 115"/>
                  <a:gd name="T6" fmla="*/ 82 w 82"/>
                  <a:gd name="T7" fmla="*/ 33 h 115"/>
                  <a:gd name="T8" fmla="*/ 0 w 82"/>
                  <a:gd name="T9" fmla="*/ 115 h 115"/>
                  <a:gd name="T10" fmla="*/ 0 60000 65536"/>
                  <a:gd name="T11" fmla="*/ 0 60000 65536"/>
                  <a:gd name="T12" fmla="*/ 0 60000 65536"/>
                  <a:gd name="T13" fmla="*/ 0 60000 65536"/>
                  <a:gd name="T14" fmla="*/ 0 60000 65536"/>
                  <a:gd name="T15" fmla="*/ 0 w 82"/>
                  <a:gd name="T16" fmla="*/ 0 h 115"/>
                  <a:gd name="T17" fmla="*/ 82 w 82"/>
                  <a:gd name="T18" fmla="*/ 115 h 115"/>
                </a:gdLst>
                <a:ahLst/>
                <a:cxnLst>
                  <a:cxn ang="T10">
                    <a:pos x="T0" y="T1"/>
                  </a:cxn>
                  <a:cxn ang="T11">
                    <a:pos x="T2" y="T3"/>
                  </a:cxn>
                  <a:cxn ang="T12">
                    <a:pos x="T4" y="T5"/>
                  </a:cxn>
                  <a:cxn ang="T13">
                    <a:pos x="T6" y="T7"/>
                  </a:cxn>
                  <a:cxn ang="T14">
                    <a:pos x="T8" y="T9"/>
                  </a:cxn>
                </a:cxnLst>
                <a:rect l="T15" t="T16" r="T17" b="T18"/>
                <a:pathLst>
                  <a:path w="82" h="115">
                    <a:moveTo>
                      <a:pt x="0" y="115"/>
                    </a:moveTo>
                    <a:lnTo>
                      <a:pt x="33" y="0"/>
                    </a:lnTo>
                    <a:lnTo>
                      <a:pt x="57" y="17"/>
                    </a:lnTo>
                    <a:lnTo>
                      <a:pt x="82" y="33"/>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58" name="Line 411"/>
              <p:cNvSpPr>
                <a:spLocks noChangeShapeType="1"/>
              </p:cNvSpPr>
              <p:nvPr/>
            </p:nvSpPr>
            <p:spPr bwMode="auto">
              <a:xfrm flipV="1">
                <a:off x="3269" y="4563"/>
                <a:ext cx="82" cy="1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82" name="Rectangle 412"/>
            <p:cNvSpPr>
              <a:spLocks noChangeArrowheads="1"/>
            </p:cNvSpPr>
            <p:nvPr/>
          </p:nvSpPr>
          <p:spPr bwMode="auto">
            <a:xfrm>
              <a:off x="3392" y="4465"/>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583" name="Rectangle 413"/>
            <p:cNvSpPr>
              <a:spLocks noChangeArrowheads="1"/>
            </p:cNvSpPr>
            <p:nvPr/>
          </p:nvSpPr>
          <p:spPr bwMode="auto">
            <a:xfrm>
              <a:off x="3432" y="446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584" name="Rectangle 414"/>
            <p:cNvSpPr>
              <a:spLocks noChangeArrowheads="1"/>
            </p:cNvSpPr>
            <p:nvPr/>
          </p:nvSpPr>
          <p:spPr bwMode="auto">
            <a:xfrm>
              <a:off x="3481" y="446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b</a:t>
              </a:r>
              <a:endParaRPr lang="en-GB" sz="2400">
                <a:latin typeface="Tahoma" charset="0"/>
              </a:endParaRPr>
            </a:p>
          </p:txBody>
        </p:sp>
        <p:sp>
          <p:nvSpPr>
            <p:cNvPr id="106585" name="Rectangle 415"/>
            <p:cNvSpPr>
              <a:spLocks noChangeArrowheads="1"/>
            </p:cNvSpPr>
            <p:nvPr/>
          </p:nvSpPr>
          <p:spPr bwMode="auto">
            <a:xfrm>
              <a:off x="3522" y="4465"/>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586" name="Rectangle 416"/>
            <p:cNvSpPr>
              <a:spLocks noChangeArrowheads="1"/>
            </p:cNvSpPr>
            <p:nvPr/>
          </p:nvSpPr>
          <p:spPr bwMode="auto">
            <a:xfrm>
              <a:off x="3546" y="446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87" name="Rectangle 417"/>
            <p:cNvSpPr>
              <a:spLocks noChangeArrowheads="1"/>
            </p:cNvSpPr>
            <p:nvPr/>
          </p:nvSpPr>
          <p:spPr bwMode="auto">
            <a:xfrm>
              <a:off x="3587" y="446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588" name="Rectangle 418"/>
            <p:cNvSpPr>
              <a:spLocks noChangeArrowheads="1"/>
            </p:cNvSpPr>
            <p:nvPr/>
          </p:nvSpPr>
          <p:spPr bwMode="auto">
            <a:xfrm>
              <a:off x="3392" y="4555"/>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589" name="Rectangle 419"/>
            <p:cNvSpPr>
              <a:spLocks noChangeArrowheads="1"/>
            </p:cNvSpPr>
            <p:nvPr/>
          </p:nvSpPr>
          <p:spPr bwMode="auto">
            <a:xfrm>
              <a:off x="3408" y="45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590" name="Rectangle 420"/>
            <p:cNvSpPr>
              <a:spLocks noChangeArrowheads="1"/>
            </p:cNvSpPr>
            <p:nvPr/>
          </p:nvSpPr>
          <p:spPr bwMode="auto">
            <a:xfrm>
              <a:off x="3457" y="4555"/>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591" name="Rectangle 421"/>
            <p:cNvSpPr>
              <a:spLocks noChangeArrowheads="1"/>
            </p:cNvSpPr>
            <p:nvPr/>
          </p:nvSpPr>
          <p:spPr bwMode="auto">
            <a:xfrm>
              <a:off x="3481" y="45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592" name="Rectangle 422"/>
            <p:cNvSpPr>
              <a:spLocks noChangeArrowheads="1"/>
            </p:cNvSpPr>
            <p:nvPr/>
          </p:nvSpPr>
          <p:spPr bwMode="auto">
            <a:xfrm>
              <a:off x="3522" y="4555"/>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593" name="Rectangle 423"/>
            <p:cNvSpPr>
              <a:spLocks noChangeArrowheads="1"/>
            </p:cNvSpPr>
            <p:nvPr/>
          </p:nvSpPr>
          <p:spPr bwMode="auto">
            <a:xfrm>
              <a:off x="3555" y="45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594" name="Rectangle 424"/>
            <p:cNvSpPr>
              <a:spLocks noChangeArrowheads="1"/>
            </p:cNvSpPr>
            <p:nvPr/>
          </p:nvSpPr>
          <p:spPr bwMode="auto">
            <a:xfrm>
              <a:off x="3595" y="455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grpSp>
          <p:nvGrpSpPr>
            <p:cNvPr id="106595" name="Group 425"/>
            <p:cNvGrpSpPr>
              <a:grpSpLocks/>
            </p:cNvGrpSpPr>
            <p:nvPr/>
          </p:nvGrpSpPr>
          <p:grpSpPr bwMode="auto">
            <a:xfrm>
              <a:off x="3188" y="4932"/>
              <a:ext cx="163" cy="163"/>
              <a:chOff x="3188" y="4932"/>
              <a:chExt cx="163" cy="163"/>
            </a:xfrm>
          </p:grpSpPr>
          <p:sp>
            <p:nvSpPr>
              <p:cNvPr id="106655" name="Freeform 426"/>
              <p:cNvSpPr>
                <a:spLocks/>
              </p:cNvSpPr>
              <p:nvPr/>
            </p:nvSpPr>
            <p:spPr bwMode="auto">
              <a:xfrm>
                <a:off x="3188" y="4932"/>
                <a:ext cx="98" cy="106"/>
              </a:xfrm>
              <a:custGeom>
                <a:avLst/>
                <a:gdLst>
                  <a:gd name="T0" fmla="*/ 0 w 98"/>
                  <a:gd name="T1" fmla="*/ 0 h 106"/>
                  <a:gd name="T2" fmla="*/ 98 w 98"/>
                  <a:gd name="T3" fmla="*/ 65 h 106"/>
                  <a:gd name="T4" fmla="*/ 81 w 98"/>
                  <a:gd name="T5" fmla="*/ 81 h 106"/>
                  <a:gd name="T6" fmla="*/ 57 w 98"/>
                  <a:gd name="T7" fmla="*/ 106 h 106"/>
                  <a:gd name="T8" fmla="*/ 0 w 98"/>
                  <a:gd name="T9" fmla="*/ 0 h 106"/>
                  <a:gd name="T10" fmla="*/ 0 60000 65536"/>
                  <a:gd name="T11" fmla="*/ 0 60000 65536"/>
                  <a:gd name="T12" fmla="*/ 0 60000 65536"/>
                  <a:gd name="T13" fmla="*/ 0 60000 65536"/>
                  <a:gd name="T14" fmla="*/ 0 60000 65536"/>
                  <a:gd name="T15" fmla="*/ 0 w 98"/>
                  <a:gd name="T16" fmla="*/ 0 h 106"/>
                  <a:gd name="T17" fmla="*/ 98 w 98"/>
                  <a:gd name="T18" fmla="*/ 106 h 106"/>
                </a:gdLst>
                <a:ahLst/>
                <a:cxnLst>
                  <a:cxn ang="T10">
                    <a:pos x="T0" y="T1"/>
                  </a:cxn>
                  <a:cxn ang="T11">
                    <a:pos x="T2" y="T3"/>
                  </a:cxn>
                  <a:cxn ang="T12">
                    <a:pos x="T4" y="T5"/>
                  </a:cxn>
                  <a:cxn ang="T13">
                    <a:pos x="T6" y="T7"/>
                  </a:cxn>
                  <a:cxn ang="T14">
                    <a:pos x="T8" y="T9"/>
                  </a:cxn>
                </a:cxnLst>
                <a:rect l="T15" t="T16" r="T17" b="T18"/>
                <a:pathLst>
                  <a:path w="98" h="106">
                    <a:moveTo>
                      <a:pt x="0" y="0"/>
                    </a:moveTo>
                    <a:lnTo>
                      <a:pt x="98" y="65"/>
                    </a:lnTo>
                    <a:lnTo>
                      <a:pt x="81" y="81"/>
                    </a:lnTo>
                    <a:lnTo>
                      <a:pt x="57" y="1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106656" name="Line 427"/>
              <p:cNvSpPr>
                <a:spLocks noChangeShapeType="1"/>
              </p:cNvSpPr>
              <p:nvPr/>
            </p:nvSpPr>
            <p:spPr bwMode="auto">
              <a:xfrm>
                <a:off x="3269" y="5013"/>
                <a:ext cx="82" cy="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CH"/>
              </a:p>
            </p:txBody>
          </p:sp>
        </p:grpSp>
        <p:sp>
          <p:nvSpPr>
            <p:cNvPr id="106596" name="Rectangle 428"/>
            <p:cNvSpPr>
              <a:spLocks noChangeArrowheads="1"/>
            </p:cNvSpPr>
            <p:nvPr/>
          </p:nvSpPr>
          <p:spPr bwMode="auto">
            <a:xfrm>
              <a:off x="3359" y="504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597" name="Rectangle 429"/>
            <p:cNvSpPr>
              <a:spLocks noChangeArrowheads="1"/>
            </p:cNvSpPr>
            <p:nvPr/>
          </p:nvSpPr>
          <p:spPr bwMode="auto">
            <a:xfrm>
              <a:off x="3424" y="504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598" name="Rectangle 430"/>
            <p:cNvSpPr>
              <a:spLocks noChangeArrowheads="1"/>
            </p:cNvSpPr>
            <p:nvPr/>
          </p:nvSpPr>
          <p:spPr bwMode="auto">
            <a:xfrm>
              <a:off x="3465" y="504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599" name="Rectangle 431"/>
            <p:cNvSpPr>
              <a:spLocks noChangeArrowheads="1"/>
            </p:cNvSpPr>
            <p:nvPr/>
          </p:nvSpPr>
          <p:spPr bwMode="auto">
            <a:xfrm>
              <a:off x="3514" y="5046"/>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600" name="Rectangle 432"/>
            <p:cNvSpPr>
              <a:spLocks noChangeArrowheads="1"/>
            </p:cNvSpPr>
            <p:nvPr/>
          </p:nvSpPr>
          <p:spPr bwMode="auto">
            <a:xfrm>
              <a:off x="3579" y="504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601" name="Rectangle 433"/>
            <p:cNvSpPr>
              <a:spLocks noChangeArrowheads="1"/>
            </p:cNvSpPr>
            <p:nvPr/>
          </p:nvSpPr>
          <p:spPr bwMode="auto">
            <a:xfrm>
              <a:off x="3628" y="504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02" name="Rectangle 434"/>
            <p:cNvSpPr>
              <a:spLocks noChangeArrowheads="1"/>
            </p:cNvSpPr>
            <p:nvPr/>
          </p:nvSpPr>
          <p:spPr bwMode="auto">
            <a:xfrm>
              <a:off x="3644" y="504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603" name="Rectangle 435"/>
            <p:cNvSpPr>
              <a:spLocks noChangeArrowheads="1"/>
            </p:cNvSpPr>
            <p:nvPr/>
          </p:nvSpPr>
          <p:spPr bwMode="auto">
            <a:xfrm>
              <a:off x="3693" y="504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604" name="Rectangle 436"/>
            <p:cNvSpPr>
              <a:spLocks noChangeArrowheads="1"/>
            </p:cNvSpPr>
            <p:nvPr/>
          </p:nvSpPr>
          <p:spPr bwMode="auto">
            <a:xfrm>
              <a:off x="3742" y="5046"/>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605" name="Rectangle 437"/>
            <p:cNvSpPr>
              <a:spLocks noChangeArrowheads="1"/>
            </p:cNvSpPr>
            <p:nvPr/>
          </p:nvSpPr>
          <p:spPr bwMode="auto">
            <a:xfrm>
              <a:off x="3759" y="504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06" name="Rectangle 438"/>
            <p:cNvSpPr>
              <a:spLocks noChangeArrowheads="1"/>
            </p:cNvSpPr>
            <p:nvPr/>
          </p:nvSpPr>
          <p:spPr bwMode="auto">
            <a:xfrm>
              <a:off x="3359"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607" name="Rectangle 439"/>
            <p:cNvSpPr>
              <a:spLocks noChangeArrowheads="1"/>
            </p:cNvSpPr>
            <p:nvPr/>
          </p:nvSpPr>
          <p:spPr bwMode="auto">
            <a:xfrm>
              <a:off x="3408"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608" name="Rectangle 440"/>
            <p:cNvSpPr>
              <a:spLocks noChangeArrowheads="1"/>
            </p:cNvSpPr>
            <p:nvPr/>
          </p:nvSpPr>
          <p:spPr bwMode="auto">
            <a:xfrm>
              <a:off x="3457"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609" name="Rectangle 441"/>
            <p:cNvSpPr>
              <a:spLocks noChangeArrowheads="1"/>
            </p:cNvSpPr>
            <p:nvPr/>
          </p:nvSpPr>
          <p:spPr bwMode="auto">
            <a:xfrm>
              <a:off x="3498"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è</a:t>
              </a:r>
              <a:endParaRPr lang="en-GB" sz="2400">
                <a:latin typeface="Tahoma" charset="0"/>
              </a:endParaRPr>
            </a:p>
          </p:txBody>
        </p:sp>
        <p:sp>
          <p:nvSpPr>
            <p:cNvPr id="106610" name="Rectangle 442"/>
            <p:cNvSpPr>
              <a:spLocks noChangeArrowheads="1"/>
            </p:cNvSpPr>
            <p:nvPr/>
          </p:nvSpPr>
          <p:spPr bwMode="auto">
            <a:xfrm>
              <a:off x="3546" y="513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611" name="Rectangle 443"/>
            <p:cNvSpPr>
              <a:spLocks noChangeArrowheads="1"/>
            </p:cNvSpPr>
            <p:nvPr/>
          </p:nvSpPr>
          <p:spPr bwMode="auto">
            <a:xfrm>
              <a:off x="3563" y="513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612" name="Rectangle 444"/>
            <p:cNvSpPr>
              <a:spLocks noChangeArrowheads="1"/>
            </p:cNvSpPr>
            <p:nvPr/>
          </p:nvSpPr>
          <p:spPr bwMode="auto">
            <a:xfrm>
              <a:off x="3595"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613" name="Rectangle 445"/>
            <p:cNvSpPr>
              <a:spLocks noChangeArrowheads="1"/>
            </p:cNvSpPr>
            <p:nvPr/>
          </p:nvSpPr>
          <p:spPr bwMode="auto">
            <a:xfrm>
              <a:off x="3636" y="513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14" name="Rectangle 446"/>
            <p:cNvSpPr>
              <a:spLocks noChangeArrowheads="1"/>
            </p:cNvSpPr>
            <p:nvPr/>
          </p:nvSpPr>
          <p:spPr bwMode="auto">
            <a:xfrm>
              <a:off x="3661"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à</a:t>
              </a:r>
              <a:endParaRPr lang="en-GB" sz="2400">
                <a:latin typeface="Tahoma" charset="0"/>
              </a:endParaRPr>
            </a:p>
          </p:txBody>
        </p:sp>
        <p:sp>
          <p:nvSpPr>
            <p:cNvPr id="106615" name="Rectangle 447"/>
            <p:cNvSpPr>
              <a:spLocks noChangeArrowheads="1"/>
            </p:cNvSpPr>
            <p:nvPr/>
          </p:nvSpPr>
          <p:spPr bwMode="auto">
            <a:xfrm>
              <a:off x="3710" y="513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16" name="Rectangle 448"/>
            <p:cNvSpPr>
              <a:spLocks noChangeArrowheads="1"/>
            </p:cNvSpPr>
            <p:nvPr/>
          </p:nvSpPr>
          <p:spPr bwMode="auto">
            <a:xfrm>
              <a:off x="3726" y="513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617" name="Rectangle 449"/>
            <p:cNvSpPr>
              <a:spLocks noChangeArrowheads="1"/>
            </p:cNvSpPr>
            <p:nvPr/>
          </p:nvSpPr>
          <p:spPr bwMode="auto">
            <a:xfrm>
              <a:off x="3750" y="513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618" name="Rectangle 450"/>
            <p:cNvSpPr>
              <a:spLocks noChangeArrowheads="1"/>
            </p:cNvSpPr>
            <p:nvPr/>
          </p:nvSpPr>
          <p:spPr bwMode="auto">
            <a:xfrm>
              <a:off x="3783"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619" name="Rectangle 451"/>
            <p:cNvSpPr>
              <a:spLocks noChangeArrowheads="1"/>
            </p:cNvSpPr>
            <p:nvPr/>
          </p:nvSpPr>
          <p:spPr bwMode="auto">
            <a:xfrm>
              <a:off x="3824" y="5136"/>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v</a:t>
              </a:r>
              <a:endParaRPr lang="en-GB" sz="2400">
                <a:latin typeface="Tahoma" charset="0"/>
              </a:endParaRPr>
            </a:p>
          </p:txBody>
        </p:sp>
        <p:sp>
          <p:nvSpPr>
            <p:cNvPr id="106620" name="Rectangle 452"/>
            <p:cNvSpPr>
              <a:spLocks noChangeArrowheads="1"/>
            </p:cNvSpPr>
            <p:nvPr/>
          </p:nvSpPr>
          <p:spPr bwMode="auto">
            <a:xfrm>
              <a:off x="3865" y="513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621" name="Rectangle 453"/>
            <p:cNvSpPr>
              <a:spLocks noChangeArrowheads="1"/>
            </p:cNvSpPr>
            <p:nvPr/>
          </p:nvSpPr>
          <p:spPr bwMode="auto">
            <a:xfrm>
              <a:off x="3914" y="513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622" name="Rectangle 454"/>
            <p:cNvSpPr>
              <a:spLocks noChangeArrowheads="1"/>
            </p:cNvSpPr>
            <p:nvPr/>
          </p:nvSpPr>
          <p:spPr bwMode="auto">
            <a:xfrm>
              <a:off x="3938" y="5136"/>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s</a:t>
              </a:r>
              <a:endParaRPr lang="en-GB" sz="2400">
                <a:latin typeface="Tahoma" charset="0"/>
              </a:endParaRPr>
            </a:p>
          </p:txBody>
        </p:sp>
        <p:sp>
          <p:nvSpPr>
            <p:cNvPr id="106623" name="Rectangle 455"/>
            <p:cNvSpPr>
              <a:spLocks noChangeArrowheads="1"/>
            </p:cNvSpPr>
            <p:nvPr/>
          </p:nvSpPr>
          <p:spPr bwMode="auto">
            <a:xfrm>
              <a:off x="3979" y="513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24" name="Rectangle 456"/>
            <p:cNvSpPr>
              <a:spLocks noChangeArrowheads="1"/>
            </p:cNvSpPr>
            <p:nvPr/>
          </p:nvSpPr>
          <p:spPr bwMode="auto">
            <a:xfrm>
              <a:off x="3359" y="5226"/>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l</a:t>
              </a:r>
              <a:endParaRPr lang="en-GB" sz="2400">
                <a:latin typeface="Tahoma" charset="0"/>
              </a:endParaRPr>
            </a:p>
          </p:txBody>
        </p:sp>
        <p:sp>
          <p:nvSpPr>
            <p:cNvPr id="106625" name="Rectangle 457"/>
            <p:cNvSpPr>
              <a:spLocks noChangeArrowheads="1"/>
            </p:cNvSpPr>
            <p:nvPr/>
          </p:nvSpPr>
          <p:spPr bwMode="auto">
            <a:xfrm>
              <a:off x="3383" y="5226"/>
              <a:ext cx="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626" name="Rectangle 458"/>
            <p:cNvSpPr>
              <a:spLocks noChangeArrowheads="1"/>
            </p:cNvSpPr>
            <p:nvPr/>
          </p:nvSpPr>
          <p:spPr bwMode="auto">
            <a:xfrm>
              <a:off x="3400" y="52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o</a:t>
              </a:r>
              <a:endParaRPr lang="en-GB" sz="2400">
                <a:latin typeface="Tahoma" charset="0"/>
              </a:endParaRPr>
            </a:p>
          </p:txBody>
        </p:sp>
        <p:sp>
          <p:nvSpPr>
            <p:cNvPr id="106627" name="Rectangle 459"/>
            <p:cNvSpPr>
              <a:spLocks noChangeArrowheads="1"/>
            </p:cNvSpPr>
            <p:nvPr/>
          </p:nvSpPr>
          <p:spPr bwMode="auto">
            <a:xfrm>
              <a:off x="3440" y="52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628" name="Rectangle 460"/>
            <p:cNvSpPr>
              <a:spLocks noChangeArrowheads="1"/>
            </p:cNvSpPr>
            <p:nvPr/>
          </p:nvSpPr>
          <p:spPr bwMode="auto">
            <a:xfrm>
              <a:off x="3489" y="5226"/>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v</a:t>
              </a:r>
              <a:endParaRPr lang="en-GB" sz="2400">
                <a:latin typeface="Tahoma" charset="0"/>
              </a:endParaRPr>
            </a:p>
          </p:txBody>
        </p:sp>
        <p:sp>
          <p:nvSpPr>
            <p:cNvPr id="106629" name="Rectangle 461"/>
            <p:cNvSpPr>
              <a:spLocks noChangeArrowheads="1"/>
            </p:cNvSpPr>
            <p:nvPr/>
          </p:nvSpPr>
          <p:spPr bwMode="auto">
            <a:xfrm>
              <a:off x="3530" y="52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630" name="Rectangle 462"/>
            <p:cNvSpPr>
              <a:spLocks noChangeArrowheads="1"/>
            </p:cNvSpPr>
            <p:nvPr/>
          </p:nvSpPr>
          <p:spPr bwMode="auto">
            <a:xfrm>
              <a:off x="3571" y="522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631" name="Rectangle 463"/>
            <p:cNvSpPr>
              <a:spLocks noChangeArrowheads="1"/>
            </p:cNvSpPr>
            <p:nvPr/>
          </p:nvSpPr>
          <p:spPr bwMode="auto">
            <a:xfrm>
              <a:off x="3604" y="5226"/>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632" name="Rectangle 464"/>
            <p:cNvSpPr>
              <a:spLocks noChangeArrowheads="1"/>
            </p:cNvSpPr>
            <p:nvPr/>
          </p:nvSpPr>
          <p:spPr bwMode="auto">
            <a:xfrm>
              <a:off x="3620" y="52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633" name="Rectangle 465"/>
            <p:cNvSpPr>
              <a:spLocks noChangeArrowheads="1"/>
            </p:cNvSpPr>
            <p:nvPr/>
          </p:nvSpPr>
          <p:spPr bwMode="auto">
            <a:xfrm>
              <a:off x="3669" y="522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r</a:t>
              </a:r>
              <a:endParaRPr lang="en-GB" sz="2400">
                <a:latin typeface="Tahoma" charset="0"/>
              </a:endParaRPr>
            </a:p>
          </p:txBody>
        </p:sp>
        <p:sp>
          <p:nvSpPr>
            <p:cNvPr id="106634" name="Rectangle 466"/>
            <p:cNvSpPr>
              <a:spLocks noChangeArrowheads="1"/>
            </p:cNvSpPr>
            <p:nvPr/>
          </p:nvSpPr>
          <p:spPr bwMode="auto">
            <a:xfrm>
              <a:off x="3693" y="522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sp>
          <p:nvSpPr>
            <p:cNvPr id="106635" name="Rectangle 467"/>
            <p:cNvSpPr>
              <a:spLocks noChangeArrowheads="1"/>
            </p:cNvSpPr>
            <p:nvPr/>
          </p:nvSpPr>
          <p:spPr bwMode="auto">
            <a:xfrm>
              <a:off x="2519" y="562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636" name="Rectangle 468"/>
            <p:cNvSpPr>
              <a:spLocks noChangeArrowheads="1"/>
            </p:cNvSpPr>
            <p:nvPr/>
          </p:nvSpPr>
          <p:spPr bwMode="auto">
            <a:xfrm>
              <a:off x="2543"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b</a:t>
              </a:r>
              <a:endParaRPr lang="en-GB" sz="2400">
                <a:latin typeface="Tahoma" charset="0"/>
              </a:endParaRPr>
            </a:p>
          </p:txBody>
        </p:sp>
        <p:sp>
          <p:nvSpPr>
            <p:cNvPr id="106637" name="Rectangle 469"/>
            <p:cNvSpPr>
              <a:spLocks noChangeArrowheads="1"/>
            </p:cNvSpPr>
            <p:nvPr/>
          </p:nvSpPr>
          <p:spPr bwMode="auto">
            <a:xfrm>
              <a:off x="2584" y="562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t>
              </a:r>
              <a:endParaRPr lang="en-GB" sz="2400">
                <a:latin typeface="Tahoma" charset="0"/>
              </a:endParaRPr>
            </a:p>
          </p:txBody>
        </p:sp>
        <p:sp>
          <p:nvSpPr>
            <p:cNvPr id="106638" name="Rectangle 470"/>
            <p:cNvSpPr>
              <a:spLocks noChangeArrowheads="1"/>
            </p:cNvSpPr>
            <p:nvPr/>
          </p:nvSpPr>
          <p:spPr bwMode="auto">
            <a:xfrm>
              <a:off x="2617" y="562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39" name="Rectangle 471"/>
            <p:cNvSpPr>
              <a:spLocks noChangeArrowheads="1"/>
            </p:cNvSpPr>
            <p:nvPr/>
          </p:nvSpPr>
          <p:spPr bwMode="auto">
            <a:xfrm>
              <a:off x="2641" y="5627"/>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C</a:t>
              </a:r>
              <a:endParaRPr lang="en-GB" sz="2400">
                <a:latin typeface="Tahoma" charset="0"/>
              </a:endParaRPr>
            </a:p>
          </p:txBody>
        </p:sp>
        <p:sp>
          <p:nvSpPr>
            <p:cNvPr id="106640" name="Rectangle 472"/>
            <p:cNvSpPr>
              <a:spLocks noChangeArrowheads="1"/>
            </p:cNvSpPr>
            <p:nvPr/>
          </p:nvSpPr>
          <p:spPr bwMode="auto">
            <a:xfrm>
              <a:off x="2698"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h</a:t>
              </a:r>
              <a:endParaRPr lang="en-GB" sz="2400">
                <a:latin typeface="Tahoma" charset="0"/>
              </a:endParaRPr>
            </a:p>
          </p:txBody>
        </p:sp>
        <p:sp>
          <p:nvSpPr>
            <p:cNvPr id="106641" name="Rectangle 473"/>
            <p:cNvSpPr>
              <a:spLocks noChangeArrowheads="1"/>
            </p:cNvSpPr>
            <p:nvPr/>
          </p:nvSpPr>
          <p:spPr bwMode="auto">
            <a:xfrm>
              <a:off x="2739"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642" name="Rectangle 474"/>
            <p:cNvSpPr>
              <a:spLocks noChangeArrowheads="1"/>
            </p:cNvSpPr>
            <p:nvPr/>
          </p:nvSpPr>
          <p:spPr bwMode="auto">
            <a:xfrm>
              <a:off x="2788" y="5627"/>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643" name="Rectangle 475"/>
            <p:cNvSpPr>
              <a:spLocks noChangeArrowheads="1"/>
            </p:cNvSpPr>
            <p:nvPr/>
          </p:nvSpPr>
          <p:spPr bwMode="auto">
            <a:xfrm>
              <a:off x="2853"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p</a:t>
              </a:r>
              <a:endParaRPr lang="en-GB" sz="2400">
                <a:latin typeface="Tahoma" charset="0"/>
              </a:endParaRPr>
            </a:p>
          </p:txBody>
        </p:sp>
        <p:sp>
          <p:nvSpPr>
            <p:cNvPr id="106644" name="Rectangle 476"/>
            <p:cNvSpPr>
              <a:spLocks noChangeArrowheads="1"/>
            </p:cNvSpPr>
            <p:nvPr/>
          </p:nvSpPr>
          <p:spPr bwMode="auto">
            <a:xfrm>
              <a:off x="2902" y="562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 </a:t>
              </a:r>
              <a:endParaRPr lang="en-GB" sz="2400">
                <a:latin typeface="Tahoma" charset="0"/>
              </a:endParaRPr>
            </a:p>
          </p:txBody>
        </p:sp>
        <p:sp>
          <p:nvSpPr>
            <p:cNvPr id="106645" name="Rectangle 477"/>
            <p:cNvSpPr>
              <a:spLocks noChangeArrowheads="1"/>
            </p:cNvSpPr>
            <p:nvPr/>
          </p:nvSpPr>
          <p:spPr bwMode="auto">
            <a:xfrm>
              <a:off x="2927" y="5627"/>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m</a:t>
              </a:r>
              <a:endParaRPr lang="en-GB" sz="2400">
                <a:latin typeface="Tahoma" charset="0"/>
              </a:endParaRPr>
            </a:p>
          </p:txBody>
        </p:sp>
        <p:sp>
          <p:nvSpPr>
            <p:cNvPr id="106646" name="Rectangle 478"/>
            <p:cNvSpPr>
              <a:spLocks noChangeArrowheads="1"/>
            </p:cNvSpPr>
            <p:nvPr/>
          </p:nvSpPr>
          <p:spPr bwMode="auto">
            <a:xfrm>
              <a:off x="2992"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a</a:t>
              </a:r>
              <a:endParaRPr lang="en-GB" sz="2400">
                <a:latin typeface="Tahoma" charset="0"/>
              </a:endParaRPr>
            </a:p>
          </p:txBody>
        </p:sp>
        <p:sp>
          <p:nvSpPr>
            <p:cNvPr id="106647" name="Rectangle 479"/>
            <p:cNvSpPr>
              <a:spLocks noChangeArrowheads="1"/>
            </p:cNvSpPr>
            <p:nvPr/>
          </p:nvSpPr>
          <p:spPr bwMode="auto">
            <a:xfrm>
              <a:off x="3033"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g</a:t>
              </a:r>
              <a:endParaRPr lang="en-GB" sz="2400">
                <a:latin typeface="Tahoma" charset="0"/>
              </a:endParaRPr>
            </a:p>
          </p:txBody>
        </p:sp>
        <p:sp>
          <p:nvSpPr>
            <p:cNvPr id="106648" name="Rectangle 480"/>
            <p:cNvSpPr>
              <a:spLocks noChangeArrowheads="1"/>
            </p:cNvSpPr>
            <p:nvPr/>
          </p:nvSpPr>
          <p:spPr bwMode="auto">
            <a:xfrm>
              <a:off x="3082"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n</a:t>
              </a:r>
              <a:endParaRPr lang="en-GB" sz="2400">
                <a:latin typeface="Tahoma" charset="0"/>
              </a:endParaRPr>
            </a:p>
          </p:txBody>
        </p:sp>
        <p:sp>
          <p:nvSpPr>
            <p:cNvPr id="106649" name="Rectangle 481"/>
            <p:cNvSpPr>
              <a:spLocks noChangeArrowheads="1"/>
            </p:cNvSpPr>
            <p:nvPr/>
          </p:nvSpPr>
          <p:spPr bwMode="auto">
            <a:xfrm>
              <a:off x="3131"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é</a:t>
              </a:r>
              <a:endParaRPr lang="en-GB" sz="2400">
                <a:latin typeface="Tahoma" charset="0"/>
              </a:endParaRPr>
            </a:p>
          </p:txBody>
        </p:sp>
        <p:sp>
          <p:nvSpPr>
            <p:cNvPr id="106650" name="Rectangle 482"/>
            <p:cNvSpPr>
              <a:spLocks noChangeArrowheads="1"/>
            </p:cNvSpPr>
            <p:nvPr/>
          </p:nvSpPr>
          <p:spPr bwMode="auto">
            <a:xfrm>
              <a:off x="3171" y="5627"/>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t</a:t>
              </a:r>
              <a:endParaRPr lang="en-GB" sz="2400">
                <a:latin typeface="Tahoma" charset="0"/>
              </a:endParaRPr>
            </a:p>
          </p:txBody>
        </p:sp>
        <p:sp>
          <p:nvSpPr>
            <p:cNvPr id="106651" name="Rectangle 483"/>
            <p:cNvSpPr>
              <a:spLocks noChangeArrowheads="1"/>
            </p:cNvSpPr>
            <p:nvPr/>
          </p:nvSpPr>
          <p:spPr bwMode="auto">
            <a:xfrm>
              <a:off x="3196" y="5627"/>
              <a:ext cx="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i</a:t>
              </a:r>
              <a:endParaRPr lang="en-GB" sz="2400">
                <a:latin typeface="Tahoma" charset="0"/>
              </a:endParaRPr>
            </a:p>
          </p:txBody>
        </p:sp>
        <p:sp>
          <p:nvSpPr>
            <p:cNvPr id="106652" name="Rectangle 484"/>
            <p:cNvSpPr>
              <a:spLocks noChangeArrowheads="1"/>
            </p:cNvSpPr>
            <p:nvPr/>
          </p:nvSpPr>
          <p:spPr bwMode="auto">
            <a:xfrm>
              <a:off x="3212"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q</a:t>
              </a:r>
              <a:endParaRPr lang="en-GB" sz="2400">
                <a:latin typeface="Tahoma" charset="0"/>
              </a:endParaRPr>
            </a:p>
          </p:txBody>
        </p:sp>
        <p:sp>
          <p:nvSpPr>
            <p:cNvPr id="106653" name="Rectangle 485"/>
            <p:cNvSpPr>
              <a:spLocks noChangeArrowheads="1"/>
            </p:cNvSpPr>
            <p:nvPr/>
          </p:nvSpPr>
          <p:spPr bwMode="auto">
            <a:xfrm>
              <a:off x="3261"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u</a:t>
              </a:r>
              <a:endParaRPr lang="en-GB" sz="2400">
                <a:latin typeface="Tahoma" charset="0"/>
              </a:endParaRPr>
            </a:p>
          </p:txBody>
        </p:sp>
        <p:sp>
          <p:nvSpPr>
            <p:cNvPr id="106654" name="Rectangle 486"/>
            <p:cNvSpPr>
              <a:spLocks noChangeArrowheads="1"/>
            </p:cNvSpPr>
            <p:nvPr/>
          </p:nvSpPr>
          <p:spPr bwMode="auto">
            <a:xfrm>
              <a:off x="3302" y="562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000">
                  <a:solidFill>
                    <a:srgbClr val="000000"/>
                  </a:solidFill>
                </a:rPr>
                <a:t>e</a:t>
              </a:r>
              <a:endParaRPr lang="en-GB" sz="2400">
                <a:latin typeface="Tahoma" charset="0"/>
              </a:endParaRPr>
            </a:p>
          </p:txBody>
        </p:sp>
      </p:grpSp>
      <p:sp>
        <p:nvSpPr>
          <p:cNvPr id="106499" name="Text Box 487"/>
          <p:cNvSpPr txBox="1">
            <a:spLocks noChangeArrowheads="1"/>
          </p:cNvSpPr>
          <p:nvPr/>
        </p:nvSpPr>
        <p:spPr bwMode="auto">
          <a:xfrm>
            <a:off x="841375" y="3573463"/>
            <a:ext cx="10080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External</a:t>
            </a:r>
          </a:p>
          <a:p>
            <a:pPr algn="ctr"/>
            <a:r>
              <a:rPr lang="fr-CH" sz="1200"/>
              <a:t>E-Field</a:t>
            </a:r>
          </a:p>
        </p:txBody>
      </p:sp>
      <p:sp>
        <p:nvSpPr>
          <p:cNvPr id="106500" name="Text Box 488"/>
          <p:cNvSpPr txBox="1">
            <a:spLocks noChangeArrowheads="1"/>
          </p:cNvSpPr>
          <p:nvPr/>
        </p:nvSpPr>
        <p:spPr bwMode="auto">
          <a:xfrm>
            <a:off x="2109788" y="2089150"/>
            <a:ext cx="1008062"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Shield</a:t>
            </a:r>
          </a:p>
        </p:txBody>
      </p:sp>
      <p:sp>
        <p:nvSpPr>
          <p:cNvPr id="106501" name="Text Box 489"/>
          <p:cNvSpPr txBox="1">
            <a:spLocks noChangeArrowheads="1"/>
          </p:cNvSpPr>
          <p:nvPr/>
        </p:nvSpPr>
        <p:spPr bwMode="auto">
          <a:xfrm>
            <a:off x="2916238" y="2420938"/>
            <a:ext cx="1008062"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Conductor</a:t>
            </a:r>
          </a:p>
        </p:txBody>
      </p:sp>
      <p:sp>
        <p:nvSpPr>
          <p:cNvPr id="106502" name="Text Box 490"/>
          <p:cNvSpPr txBox="1">
            <a:spLocks noChangeArrowheads="1"/>
          </p:cNvSpPr>
          <p:nvPr/>
        </p:nvSpPr>
        <p:spPr bwMode="auto">
          <a:xfrm>
            <a:off x="3132138" y="3429000"/>
            <a:ext cx="1296987"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Penetrating Field through Aperture</a:t>
            </a:r>
          </a:p>
        </p:txBody>
      </p:sp>
      <p:sp>
        <p:nvSpPr>
          <p:cNvPr id="106503" name="Text Box 491"/>
          <p:cNvSpPr txBox="1">
            <a:spLocks noChangeArrowheads="1"/>
          </p:cNvSpPr>
          <p:nvPr/>
        </p:nvSpPr>
        <p:spPr bwMode="auto">
          <a:xfrm>
            <a:off x="6588125" y="4221163"/>
            <a:ext cx="1296988"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Penetrating Field through Aperture</a:t>
            </a:r>
          </a:p>
        </p:txBody>
      </p:sp>
      <p:sp>
        <p:nvSpPr>
          <p:cNvPr id="106504" name="Text Box 492"/>
          <p:cNvSpPr txBox="1">
            <a:spLocks noChangeArrowheads="1"/>
          </p:cNvSpPr>
          <p:nvPr/>
        </p:nvSpPr>
        <p:spPr bwMode="auto">
          <a:xfrm>
            <a:off x="6038850" y="2520950"/>
            <a:ext cx="10080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1200"/>
              <a:t>Shield</a:t>
            </a:r>
          </a:p>
        </p:txBody>
      </p:sp>
      <p:sp>
        <p:nvSpPr>
          <p:cNvPr id="106505" name="Text Box 493"/>
          <p:cNvSpPr txBox="1">
            <a:spLocks noChangeArrowheads="1"/>
          </p:cNvSpPr>
          <p:nvPr/>
        </p:nvSpPr>
        <p:spPr bwMode="auto">
          <a:xfrm>
            <a:off x="5219700" y="1989138"/>
            <a:ext cx="10080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External</a:t>
            </a:r>
          </a:p>
          <a:p>
            <a:pPr algn="ctr"/>
            <a:r>
              <a:rPr lang="fr-CH" sz="1200"/>
              <a:t>H-Field</a:t>
            </a:r>
          </a:p>
        </p:txBody>
      </p:sp>
      <p:sp>
        <p:nvSpPr>
          <p:cNvPr id="106506" name="Text Box 494"/>
          <p:cNvSpPr txBox="1">
            <a:spLocks noChangeArrowheads="1"/>
          </p:cNvSpPr>
          <p:nvPr/>
        </p:nvSpPr>
        <p:spPr bwMode="auto">
          <a:xfrm>
            <a:off x="6659563" y="3314700"/>
            <a:ext cx="1008062"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CH" sz="1200"/>
              <a:t>Conductor</a:t>
            </a:r>
          </a:p>
        </p:txBody>
      </p:sp>
      <p:sp>
        <p:nvSpPr>
          <p:cNvPr id="106507" name="Rectangle 495"/>
          <p:cNvSpPr>
            <a:spLocks noChangeArrowheads="1"/>
          </p:cNvSpPr>
          <p:nvPr/>
        </p:nvSpPr>
        <p:spPr bwMode="auto">
          <a:xfrm>
            <a:off x="1403350" y="5200650"/>
            <a:ext cx="2663825" cy="315913"/>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106508" name="Rectangle 496"/>
          <p:cNvSpPr>
            <a:spLocks noChangeArrowheads="1"/>
          </p:cNvSpPr>
          <p:nvPr/>
        </p:nvSpPr>
        <p:spPr bwMode="auto">
          <a:xfrm>
            <a:off x="4643438" y="5084763"/>
            <a:ext cx="2663825" cy="315912"/>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49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Apertures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496"/>
          <p:cNvSpPr txBox="1">
            <a:spLocks noChangeArrowheads="1"/>
          </p:cNvSpPr>
          <p:nvPr/>
        </p:nvSpPr>
        <p:spPr bwMode="auto">
          <a:xfrm>
            <a:off x="2978150" y="2571750"/>
            <a:ext cx="1138238" cy="8255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b="1" baseline="-25000"/>
              <a:t>Induced Currents</a:t>
            </a:r>
          </a:p>
          <a:p>
            <a:pPr eaLnBrk="1" hangingPunct="1"/>
            <a:endParaRPr lang="fr-CH" b="1" baseline="-25000"/>
          </a:p>
        </p:txBody>
      </p:sp>
      <p:sp>
        <p:nvSpPr>
          <p:cNvPr id="108546" name="Text Box 497"/>
          <p:cNvSpPr txBox="1">
            <a:spLocks noChangeArrowheads="1"/>
          </p:cNvSpPr>
          <p:nvPr/>
        </p:nvSpPr>
        <p:spPr bwMode="auto">
          <a:xfrm>
            <a:off x="3122613" y="4051300"/>
            <a:ext cx="1327150" cy="5810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b="1" baseline="-25000"/>
              <a:t>Solid Shield</a:t>
            </a:r>
          </a:p>
        </p:txBody>
      </p:sp>
      <p:graphicFrame>
        <p:nvGraphicFramePr>
          <p:cNvPr id="710130" name="Object 498"/>
          <p:cNvGraphicFramePr>
            <a:graphicFrameLocks noChangeAspect="1"/>
          </p:cNvGraphicFramePr>
          <p:nvPr/>
        </p:nvGraphicFramePr>
        <p:xfrm>
          <a:off x="4398963" y="5260975"/>
          <a:ext cx="3243262" cy="490538"/>
        </p:xfrm>
        <a:graphic>
          <a:graphicData uri="http://schemas.openxmlformats.org/presentationml/2006/ole">
            <mc:AlternateContent xmlns:mc="http://schemas.openxmlformats.org/markup-compatibility/2006">
              <mc:Choice xmlns:v="urn:schemas-microsoft-com:vml" Requires="v">
                <p:oleObj spid="_x0000_s108586" name="Equation" r:id="rId4" imgW="1244600" imgH="190500" progId="Equation.3">
                  <p:embed/>
                </p:oleObj>
              </mc:Choice>
              <mc:Fallback>
                <p:oleObj name="Equation" r:id="rId4" imgW="1244600" imgH="190500" progId="Equation.3">
                  <p:embed/>
                  <p:pic>
                    <p:nvPicPr>
                      <p:cNvPr id="0" name="Object 4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963" y="5260975"/>
                        <a:ext cx="32432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0131" name="Object 499"/>
          <p:cNvGraphicFramePr>
            <a:graphicFrameLocks noChangeAspect="1"/>
          </p:cNvGraphicFramePr>
          <p:nvPr/>
        </p:nvGraphicFramePr>
        <p:xfrm>
          <a:off x="5006975" y="5786438"/>
          <a:ext cx="1952625" cy="522287"/>
        </p:xfrm>
        <a:graphic>
          <a:graphicData uri="http://schemas.openxmlformats.org/presentationml/2006/ole">
            <mc:AlternateContent xmlns:mc="http://schemas.openxmlformats.org/markup-compatibility/2006">
              <mc:Choice xmlns:v="urn:schemas-microsoft-com:vml" Requires="v">
                <p:oleObj spid="_x0000_s108587" name="Equation" r:id="rId6" imgW="749300" imgH="203200" progId="Equation.3">
                  <p:embed/>
                </p:oleObj>
              </mc:Choice>
              <mc:Fallback>
                <p:oleObj name="Equation" r:id="rId6" imgW="749300" imgH="203200" progId="Equation.3">
                  <p:embed/>
                  <p:pic>
                    <p:nvPicPr>
                      <p:cNvPr id="0" name="Object 4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975" y="5786438"/>
                        <a:ext cx="195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49" name="Rectangle 500"/>
          <p:cNvSpPr>
            <a:spLocks noChangeArrowheads="1"/>
          </p:cNvSpPr>
          <p:nvPr/>
        </p:nvSpPr>
        <p:spPr bwMode="auto">
          <a:xfrm>
            <a:off x="363538" y="2220913"/>
            <a:ext cx="2641600" cy="254000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fr-CH"/>
          </a:p>
        </p:txBody>
      </p:sp>
      <p:sp>
        <p:nvSpPr>
          <p:cNvPr id="108550" name="Line 501"/>
          <p:cNvSpPr>
            <a:spLocks noChangeShapeType="1"/>
          </p:cNvSpPr>
          <p:nvPr/>
        </p:nvSpPr>
        <p:spPr bwMode="auto">
          <a:xfrm>
            <a:off x="611188" y="2466975"/>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1" name="Line 502"/>
          <p:cNvSpPr>
            <a:spLocks noChangeShapeType="1"/>
          </p:cNvSpPr>
          <p:nvPr/>
        </p:nvSpPr>
        <p:spPr bwMode="auto">
          <a:xfrm>
            <a:off x="790575"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2" name="Line 503"/>
          <p:cNvSpPr>
            <a:spLocks noChangeShapeType="1"/>
          </p:cNvSpPr>
          <p:nvPr/>
        </p:nvSpPr>
        <p:spPr bwMode="auto">
          <a:xfrm>
            <a:off x="971550"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3" name="Line 504"/>
          <p:cNvSpPr>
            <a:spLocks noChangeShapeType="1"/>
          </p:cNvSpPr>
          <p:nvPr/>
        </p:nvSpPr>
        <p:spPr bwMode="auto">
          <a:xfrm>
            <a:off x="1150938"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4" name="Line 505"/>
          <p:cNvSpPr>
            <a:spLocks noChangeShapeType="1"/>
          </p:cNvSpPr>
          <p:nvPr/>
        </p:nvSpPr>
        <p:spPr bwMode="auto">
          <a:xfrm>
            <a:off x="1330325"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5" name="Line 506"/>
          <p:cNvSpPr>
            <a:spLocks noChangeShapeType="1"/>
          </p:cNvSpPr>
          <p:nvPr/>
        </p:nvSpPr>
        <p:spPr bwMode="auto">
          <a:xfrm>
            <a:off x="1511300"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6" name="Line 507"/>
          <p:cNvSpPr>
            <a:spLocks noChangeShapeType="1"/>
          </p:cNvSpPr>
          <p:nvPr/>
        </p:nvSpPr>
        <p:spPr bwMode="auto">
          <a:xfrm>
            <a:off x="1690688"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7" name="Line 508"/>
          <p:cNvSpPr>
            <a:spLocks noChangeShapeType="1"/>
          </p:cNvSpPr>
          <p:nvPr/>
        </p:nvSpPr>
        <p:spPr bwMode="auto">
          <a:xfrm>
            <a:off x="1870075"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8" name="Line 509"/>
          <p:cNvSpPr>
            <a:spLocks noChangeShapeType="1"/>
          </p:cNvSpPr>
          <p:nvPr/>
        </p:nvSpPr>
        <p:spPr bwMode="auto">
          <a:xfrm>
            <a:off x="2051050"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59" name="Line 510"/>
          <p:cNvSpPr>
            <a:spLocks noChangeShapeType="1"/>
          </p:cNvSpPr>
          <p:nvPr/>
        </p:nvSpPr>
        <p:spPr bwMode="auto">
          <a:xfrm>
            <a:off x="2230438"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60" name="Line 511"/>
          <p:cNvSpPr>
            <a:spLocks noChangeShapeType="1"/>
          </p:cNvSpPr>
          <p:nvPr/>
        </p:nvSpPr>
        <p:spPr bwMode="auto">
          <a:xfrm>
            <a:off x="2409825"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61" name="Line 512"/>
          <p:cNvSpPr>
            <a:spLocks noChangeShapeType="1"/>
          </p:cNvSpPr>
          <p:nvPr/>
        </p:nvSpPr>
        <p:spPr bwMode="auto">
          <a:xfrm>
            <a:off x="2590800"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sp>
        <p:nvSpPr>
          <p:cNvPr id="108562" name="Line 513"/>
          <p:cNvSpPr>
            <a:spLocks noChangeShapeType="1"/>
          </p:cNvSpPr>
          <p:nvPr/>
        </p:nvSpPr>
        <p:spPr bwMode="auto">
          <a:xfrm>
            <a:off x="2770188" y="2463800"/>
            <a:ext cx="0" cy="209073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fr-CH"/>
          </a:p>
        </p:txBody>
      </p:sp>
      <p:pic>
        <p:nvPicPr>
          <p:cNvPr id="710146" name="Picture 514" descr="ouvertur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4675" y="2098675"/>
            <a:ext cx="476885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0147" name="Text Box 515"/>
          <p:cNvSpPr txBox="1">
            <a:spLocks noChangeArrowheads="1"/>
          </p:cNvSpPr>
          <p:nvPr/>
        </p:nvSpPr>
        <p:spPr bwMode="auto">
          <a:xfrm>
            <a:off x="7434263" y="2470150"/>
            <a:ext cx="1543050" cy="8255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b="1" baseline="-25000"/>
              <a:t>Slot with length </a:t>
            </a:r>
            <a:r>
              <a:rPr lang="fr-CH" b="1" i="1" baseline="-25000"/>
              <a:t>l</a:t>
            </a:r>
          </a:p>
          <a:p>
            <a:pPr eaLnBrk="1" hangingPunct="1"/>
            <a:endParaRPr lang="fr-CH" b="1" baseline="-25000"/>
          </a:p>
        </p:txBody>
      </p:sp>
      <p:sp>
        <p:nvSpPr>
          <p:cNvPr id="108565" name="Line 516"/>
          <p:cNvSpPr>
            <a:spLocks noChangeShapeType="1"/>
          </p:cNvSpPr>
          <p:nvPr/>
        </p:nvSpPr>
        <p:spPr bwMode="auto">
          <a:xfrm flipV="1">
            <a:off x="2997200" y="4343400"/>
            <a:ext cx="215900" cy="1397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fr-CH"/>
          </a:p>
        </p:txBody>
      </p:sp>
      <p:sp>
        <p:nvSpPr>
          <p:cNvPr id="108566" name="Line 517"/>
          <p:cNvSpPr>
            <a:spLocks noChangeShapeType="1"/>
          </p:cNvSpPr>
          <p:nvPr/>
        </p:nvSpPr>
        <p:spPr bwMode="auto">
          <a:xfrm flipH="1">
            <a:off x="2209800" y="2984500"/>
            <a:ext cx="850900" cy="330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fr-CH"/>
          </a:p>
        </p:txBody>
      </p:sp>
      <p:sp>
        <p:nvSpPr>
          <p:cNvPr id="108567" name="Rectangle 518"/>
          <p:cNvSpPr>
            <a:spLocks noChangeArrowheads="1"/>
          </p:cNvSpPr>
          <p:nvPr/>
        </p:nvSpPr>
        <p:spPr bwMode="auto">
          <a:xfrm>
            <a:off x="5753100" y="4864100"/>
            <a:ext cx="520700" cy="279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fr-CH"/>
          </a:p>
        </p:txBody>
      </p:sp>
      <p:sp>
        <p:nvSpPr>
          <p:cNvPr id="2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chemeClr val="bg1"/>
                </a:solidFill>
                <a:latin typeface="Calibri" charset="0"/>
              </a:rPr>
              <a:t>Effect of Slots</a:t>
            </a:r>
            <a:endParaRPr lang="en-US" sz="2800" kern="0" dirty="0">
              <a:solidFill>
                <a:schemeClr val="bg1"/>
              </a:solidFill>
              <a:latin typeface="Calibri" charset="0"/>
            </a:endParaRPr>
          </a:p>
        </p:txBody>
      </p:sp>
      <p:pic>
        <p:nvPicPr>
          <p:cNvPr id="10856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1916113"/>
            <a:ext cx="302418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0146"/>
                                        </p:tgtEl>
                                        <p:attrNameLst>
                                          <p:attrName>style.visibility</p:attrName>
                                        </p:attrNameLst>
                                      </p:cBhvr>
                                      <p:to>
                                        <p:strVal val="visible"/>
                                      </p:to>
                                    </p:set>
                                    <p:animEffect transition="in" filter="randombar(horizontal)">
                                      <p:cBhvr>
                                        <p:cTn id="7" dur="500"/>
                                        <p:tgtEl>
                                          <p:spTgt spid="7101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0147"/>
                                        </p:tgtEl>
                                        <p:attrNameLst>
                                          <p:attrName>style.visibility</p:attrName>
                                        </p:attrNameLst>
                                      </p:cBhvr>
                                      <p:to>
                                        <p:strVal val="visible"/>
                                      </p:to>
                                    </p:set>
                                    <p:animEffect transition="in" filter="randombar(horizontal)">
                                      <p:cBhvr>
                                        <p:cTn id="10" dur="500"/>
                                        <p:tgtEl>
                                          <p:spTgt spid="7101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710130"/>
                                        </p:tgtEl>
                                        <p:attrNameLst>
                                          <p:attrName>style.visibility</p:attrName>
                                        </p:attrNameLst>
                                      </p:cBhvr>
                                      <p:to>
                                        <p:strVal val="visible"/>
                                      </p:to>
                                    </p:set>
                                    <p:animEffect transition="in" filter="randombar(horizontal)">
                                      <p:cBhvr>
                                        <p:cTn id="15" dur="500"/>
                                        <p:tgtEl>
                                          <p:spTgt spid="710130"/>
                                        </p:tgtEl>
                                      </p:cBhvr>
                                    </p:animEffect>
                                  </p:childTnLst>
                                </p:cTn>
                              </p:par>
                              <p:par>
                                <p:cTn id="16" presetID="14" presetClass="entr" presetSubtype="10" fill="hold" nodeType="withEffect">
                                  <p:stCondLst>
                                    <p:cond delay="0"/>
                                  </p:stCondLst>
                                  <p:childTnLst>
                                    <p:set>
                                      <p:cBhvr>
                                        <p:cTn id="17" dur="1" fill="hold">
                                          <p:stCondLst>
                                            <p:cond delay="0"/>
                                          </p:stCondLst>
                                        </p:cTn>
                                        <p:tgtEl>
                                          <p:spTgt spid="710131"/>
                                        </p:tgtEl>
                                        <p:attrNameLst>
                                          <p:attrName>style.visibility</p:attrName>
                                        </p:attrNameLst>
                                      </p:cBhvr>
                                      <p:to>
                                        <p:strVal val="visible"/>
                                      </p:to>
                                    </p:set>
                                    <p:animEffect transition="in" filter="randombar(horizontal)">
                                      <p:cBhvr>
                                        <p:cTn id="18" dur="500"/>
                                        <p:tgtEl>
                                          <p:spTgt spid="71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1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Effect of Slots</a:t>
            </a:r>
            <a:endParaRPr lang="en-US" sz="2800" kern="0" dirty="0">
              <a:solidFill>
                <a:sysClr val="window" lastClr="FFFFFF"/>
              </a:solidFill>
              <a:latin typeface="Calibri"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82700"/>
            <a:ext cx="6910388"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4" descr="multi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708275"/>
            <a:ext cx="3386138"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42" name="Object 5"/>
          <p:cNvGraphicFramePr>
            <a:graphicFrameLocks noChangeAspect="1"/>
          </p:cNvGraphicFramePr>
          <p:nvPr/>
        </p:nvGraphicFramePr>
        <p:xfrm>
          <a:off x="827088" y="5300663"/>
          <a:ext cx="4068762" cy="379412"/>
        </p:xfrm>
        <a:graphic>
          <a:graphicData uri="http://schemas.openxmlformats.org/presentationml/2006/ole">
            <mc:AlternateContent xmlns:mc="http://schemas.openxmlformats.org/markup-compatibility/2006">
              <mc:Choice xmlns:v="urn:schemas-microsoft-com:vml" Requires="v">
                <p:oleObj spid="_x0000_s112654" name="Equation" r:id="rId5" imgW="2959100" imgH="279400" progId="Equation.DSMT4">
                  <p:embed/>
                </p:oleObj>
              </mc:Choice>
              <mc:Fallback>
                <p:oleObj name="Equation" r:id="rId5" imgW="2959100" imgH="279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5300663"/>
                        <a:ext cx="40687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Multiple Apertures</a:t>
            </a:r>
            <a:endParaRPr lang="en-US" sz="2800" kern="0" dirty="0">
              <a:solidFill>
                <a:sysClr val="window" lastClr="FFFFFF"/>
              </a:solidFill>
              <a:latin typeface="Calibri" charset="0"/>
            </a:endParaRPr>
          </a:p>
        </p:txBody>
      </p:sp>
      <p:sp>
        <p:nvSpPr>
          <p:cNvPr id="8" name="Rectangle 3"/>
          <p:cNvSpPr txBox="1">
            <a:spLocks noChangeArrowheads="1"/>
          </p:cNvSpPr>
          <p:nvPr/>
        </p:nvSpPr>
        <p:spPr bwMode="auto">
          <a:xfrm>
            <a:off x="468313" y="1268413"/>
            <a:ext cx="48339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accent2"/>
              </a:buClr>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sz="1400">
                <a:solidFill>
                  <a:schemeClr val="tx1"/>
                </a:solidFill>
                <a:latin typeface="+mn-lt"/>
                <a:ea typeface="ＭＳ Ｐゴシック" charset="0"/>
              </a:defRPr>
            </a:lvl5pPr>
            <a:lvl6pPr marL="2514600" indent="-228600" algn="l" rtl="0" fontAlgn="base">
              <a:spcBef>
                <a:spcPct val="20000"/>
              </a:spcBef>
              <a:spcAft>
                <a:spcPct val="0"/>
              </a:spcAft>
              <a:buClr>
                <a:schemeClr val="accent2"/>
              </a:buClr>
              <a:buChar char="»"/>
              <a:defRPr sz="1400">
                <a:solidFill>
                  <a:schemeClr val="tx1"/>
                </a:solidFill>
                <a:latin typeface="+mn-lt"/>
              </a:defRPr>
            </a:lvl6pPr>
            <a:lvl7pPr marL="2971800" indent="-228600" algn="l" rtl="0" fontAlgn="base">
              <a:spcBef>
                <a:spcPct val="20000"/>
              </a:spcBef>
              <a:spcAft>
                <a:spcPct val="0"/>
              </a:spcAft>
              <a:buClr>
                <a:schemeClr val="accent2"/>
              </a:buClr>
              <a:buChar char="»"/>
              <a:defRPr sz="1400">
                <a:solidFill>
                  <a:schemeClr val="tx1"/>
                </a:solidFill>
                <a:latin typeface="+mn-lt"/>
              </a:defRPr>
            </a:lvl7pPr>
            <a:lvl8pPr marL="3429000" indent="-228600" algn="l" rtl="0" fontAlgn="base">
              <a:spcBef>
                <a:spcPct val="20000"/>
              </a:spcBef>
              <a:spcAft>
                <a:spcPct val="0"/>
              </a:spcAft>
              <a:buClr>
                <a:schemeClr val="accent2"/>
              </a:buClr>
              <a:buChar char="»"/>
              <a:defRPr sz="1400">
                <a:solidFill>
                  <a:schemeClr val="tx1"/>
                </a:solidFill>
                <a:latin typeface="+mn-lt"/>
              </a:defRPr>
            </a:lvl8pPr>
            <a:lvl9pPr marL="3886200" indent="-228600" algn="l" rtl="0" fontAlgn="base">
              <a:spcBef>
                <a:spcPct val="20000"/>
              </a:spcBef>
              <a:spcAft>
                <a:spcPct val="0"/>
              </a:spcAft>
              <a:buClr>
                <a:schemeClr val="accent2"/>
              </a:buClr>
              <a:buChar char="»"/>
              <a:defRPr sz="1400">
                <a:solidFill>
                  <a:schemeClr val="tx1"/>
                </a:solidFill>
                <a:latin typeface="+mn-lt"/>
              </a:defRPr>
            </a:lvl9pPr>
          </a:lstStyle>
          <a:p>
            <a:pPr eaLnBrk="1" hangingPunct="1">
              <a:defRPr/>
            </a:pPr>
            <a:r>
              <a:rPr lang="fr-CH" sz="2000" dirty="0" smtClean="0">
                <a:latin typeface="Calibri"/>
                <a:cs typeface="Calibri"/>
              </a:rPr>
              <a:t>More than one aperture will reduce the shielding effectiveness of an enclosure. The amount of reduction depends on</a:t>
            </a:r>
          </a:p>
          <a:p>
            <a:pPr marL="457200" indent="-457200" eaLnBrk="1" hangingPunct="1">
              <a:buFontTx/>
              <a:buAutoNum type="arabicParenBoth"/>
              <a:defRPr/>
            </a:pPr>
            <a:r>
              <a:rPr lang="fr-CH" sz="2000" dirty="0" smtClean="0">
                <a:latin typeface="Calibri"/>
                <a:cs typeface="Calibri"/>
              </a:rPr>
              <a:t>The number of apertures</a:t>
            </a:r>
          </a:p>
          <a:p>
            <a:pPr marL="457200" indent="-457200" eaLnBrk="1" hangingPunct="1">
              <a:buFontTx/>
              <a:buAutoNum type="arabicParenBoth"/>
              <a:defRPr/>
            </a:pPr>
            <a:r>
              <a:rPr lang="fr-CH" sz="2000" dirty="0" smtClean="0">
                <a:latin typeface="Calibri"/>
                <a:cs typeface="Calibri"/>
              </a:rPr>
              <a:t>The frequency</a:t>
            </a:r>
          </a:p>
          <a:p>
            <a:pPr marL="457200" indent="-457200" eaLnBrk="1" hangingPunct="1">
              <a:buFontTx/>
              <a:buAutoNum type="arabicParenBoth"/>
              <a:defRPr/>
            </a:pPr>
            <a:r>
              <a:rPr lang="fr-CH" sz="2000" dirty="0" smtClean="0">
                <a:latin typeface="Calibri"/>
                <a:cs typeface="Calibri"/>
              </a:rPr>
              <a:t>The spacing between apertures</a:t>
            </a:r>
            <a:endParaRPr lang="fr-CH" sz="2000" dirty="0">
              <a:latin typeface="Calibri"/>
              <a:cs typeface="Calibri"/>
            </a:endParaRPr>
          </a:p>
        </p:txBody>
      </p:sp>
      <p:sp>
        <p:nvSpPr>
          <p:cNvPr id="112645" name="Rectangle 3"/>
          <p:cNvSpPr txBox="1">
            <a:spLocks noChangeArrowheads="1"/>
          </p:cNvSpPr>
          <p:nvPr/>
        </p:nvSpPr>
        <p:spPr bwMode="auto">
          <a:xfrm>
            <a:off x="323850" y="3644900"/>
            <a:ext cx="56165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2"/>
              </a:buClr>
              <a:buFontTx/>
              <a:buChar char="•"/>
            </a:pPr>
            <a:r>
              <a:rPr lang="fr-CH" sz="2000">
                <a:latin typeface="Calibri" charset="0"/>
                <a:cs typeface="Calibri" charset="0"/>
              </a:rPr>
              <a:t>For a linear array of closely spaced apertures, the reduction in SE if proportional to the square root of the number of apertures. Thereforem the SE for multiple apertures is</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0" name="Rectangle 4"/>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1" name="Rectangle 5"/>
          <p:cNvSpPr>
            <a:spLocks noChangeArrowheads="1"/>
          </p:cNvSpPr>
          <p:nvPr/>
        </p:nvSpPr>
        <p:spPr bwMode="auto">
          <a:xfrm>
            <a:off x="3209925"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2" name="Rectangle 6"/>
          <p:cNvSpPr>
            <a:spLocks noChangeArrowheads="1"/>
          </p:cNvSpPr>
          <p:nvPr/>
        </p:nvSpPr>
        <p:spPr bwMode="auto">
          <a:xfrm>
            <a:off x="3362325"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3" name="Rectangle 7"/>
          <p:cNvSpPr>
            <a:spLocks noChangeArrowheads="1"/>
          </p:cNvSpPr>
          <p:nvPr/>
        </p:nvSpPr>
        <p:spPr bwMode="auto">
          <a:xfrm>
            <a:off x="3038475"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4" name="Rectangle 8"/>
          <p:cNvSpPr>
            <a:spLocks noChangeArrowheads="1"/>
          </p:cNvSpPr>
          <p:nvPr/>
        </p:nvSpPr>
        <p:spPr bwMode="auto">
          <a:xfrm>
            <a:off x="4268788"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5" name="Rectangle 10"/>
          <p:cNvSpPr>
            <a:spLocks noChangeArrowheads="1"/>
          </p:cNvSpPr>
          <p:nvPr/>
        </p:nvSpPr>
        <p:spPr bwMode="auto">
          <a:xfrm>
            <a:off x="2370138"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6" name="Rectangle 11"/>
          <p:cNvSpPr>
            <a:spLocks noChangeArrowheads="1"/>
          </p:cNvSpPr>
          <p:nvPr/>
        </p:nvSpPr>
        <p:spPr bwMode="auto">
          <a:xfrm>
            <a:off x="2105025" y="1462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7" name="Rectangle 12"/>
          <p:cNvSpPr>
            <a:spLocks noChangeArrowheads="1"/>
          </p:cNvSpPr>
          <p:nvPr/>
        </p:nvSpPr>
        <p:spPr bwMode="auto">
          <a:xfrm>
            <a:off x="232568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8" name="Rectangle 13"/>
          <p:cNvSpPr>
            <a:spLocks noChangeArrowheads="1"/>
          </p:cNvSpPr>
          <p:nvPr/>
        </p:nvSpPr>
        <p:spPr bwMode="auto">
          <a:xfrm>
            <a:off x="2566988"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699" name="Rectangle 14"/>
          <p:cNvSpPr>
            <a:spLocks noChangeArrowheads="1"/>
          </p:cNvSpPr>
          <p:nvPr/>
        </p:nvSpPr>
        <p:spPr bwMode="auto">
          <a:xfrm>
            <a:off x="204470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0" name="Rectangle 15"/>
          <p:cNvSpPr>
            <a:spLocks noChangeArrowheads="1"/>
          </p:cNvSpPr>
          <p:nvPr/>
        </p:nvSpPr>
        <p:spPr bwMode="auto">
          <a:xfrm>
            <a:off x="38687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1" name="Rectangle 16"/>
          <p:cNvSpPr>
            <a:spLocks noChangeArrowheads="1"/>
          </p:cNvSpPr>
          <p:nvPr/>
        </p:nvSpPr>
        <p:spPr bwMode="auto">
          <a:xfrm>
            <a:off x="3838575"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2" name="Rectangle 17"/>
          <p:cNvSpPr>
            <a:spLocks noChangeArrowheads="1"/>
          </p:cNvSpPr>
          <p:nvPr/>
        </p:nvSpPr>
        <p:spPr bwMode="auto">
          <a:xfrm>
            <a:off x="38195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3" name="Rectangle 18"/>
          <p:cNvSpPr>
            <a:spLocks noChangeArrowheads="1"/>
          </p:cNvSpPr>
          <p:nvPr/>
        </p:nvSpPr>
        <p:spPr bwMode="auto">
          <a:xfrm>
            <a:off x="34686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4" name="Rectangle 19"/>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5" name="Rectangle 20"/>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6" name="Rectangle 21"/>
          <p:cNvSpPr>
            <a:spLocks noChangeArrowheads="1"/>
          </p:cNvSpPr>
          <p:nvPr/>
        </p:nvSpPr>
        <p:spPr bwMode="auto">
          <a:xfrm>
            <a:off x="43656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7" name="Rectangle 22"/>
          <p:cNvSpPr>
            <a:spLocks noChangeArrowheads="1"/>
          </p:cNvSpPr>
          <p:nvPr/>
        </p:nvSpPr>
        <p:spPr bwMode="auto">
          <a:xfrm>
            <a:off x="2298700" y="1362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8" name="Rectangle 23"/>
          <p:cNvSpPr>
            <a:spLocks noChangeArrowheads="1"/>
          </p:cNvSpPr>
          <p:nvPr/>
        </p:nvSpPr>
        <p:spPr bwMode="auto">
          <a:xfrm>
            <a:off x="2862263" y="133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09" name="Rectangle 24"/>
          <p:cNvSpPr>
            <a:spLocks noChangeArrowheads="1"/>
          </p:cNvSpPr>
          <p:nvPr/>
        </p:nvSpPr>
        <p:spPr bwMode="auto">
          <a:xfrm>
            <a:off x="176212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10" name="Rectangle 25"/>
          <p:cNvSpPr>
            <a:spLocks noChangeArrowheads="1"/>
          </p:cNvSpPr>
          <p:nvPr/>
        </p:nvSpPr>
        <p:spPr bwMode="auto">
          <a:xfrm>
            <a:off x="1766888"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11" name="Rectangle 26"/>
          <p:cNvSpPr>
            <a:spLocks noChangeArrowheads="1"/>
          </p:cNvSpPr>
          <p:nvPr/>
        </p:nvSpPr>
        <p:spPr bwMode="auto">
          <a:xfrm>
            <a:off x="242252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12" name="Rectangle 27"/>
          <p:cNvSpPr>
            <a:spLocks noChangeArrowheads="1"/>
          </p:cNvSpPr>
          <p:nvPr/>
        </p:nvSpPr>
        <p:spPr bwMode="auto">
          <a:xfrm>
            <a:off x="3190875" y="-138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13" name="Rectangle 28"/>
          <p:cNvSpPr>
            <a:spLocks noChangeArrowheads="1"/>
          </p:cNvSpPr>
          <p:nvPr/>
        </p:nvSpPr>
        <p:spPr bwMode="auto">
          <a:xfrm>
            <a:off x="3051175"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4714" name="Rectangle 29"/>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717854" name="Rectangle 30"/>
          <p:cNvSpPr>
            <a:spLocks noChangeArrowheads="1"/>
          </p:cNvSpPr>
          <p:nvPr/>
        </p:nvSpPr>
        <p:spPr bwMode="auto">
          <a:xfrm>
            <a:off x="577850" y="1514475"/>
            <a:ext cx="773747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eaLnBrk="1" hangingPunct="1">
              <a:spcBef>
                <a:spcPct val="20000"/>
              </a:spcBef>
              <a:buClr>
                <a:schemeClr val="accent2"/>
              </a:buClr>
              <a:buFontTx/>
              <a:buChar char="•"/>
            </a:pPr>
            <a:r>
              <a:rPr lang="fr-FR" sz="2000">
                <a:latin typeface="Calibri" charset="0"/>
                <a:cs typeface="Calibri" charset="0"/>
              </a:rPr>
              <a:t>Openings in shielded enclosures (or holes in thick barriers) can also be protected by using the ‘</a:t>
            </a:r>
            <a:r>
              <a:rPr lang="fr-FR" altLang="ja-JP" sz="2000">
                <a:latin typeface="Calibri" charset="0"/>
                <a:cs typeface="Calibri" charset="0"/>
              </a:rPr>
              <a:t>waveguide above cutoff</a:t>
            </a:r>
            <a:r>
              <a:rPr lang="fr-FR" sz="2000">
                <a:latin typeface="Calibri" charset="0"/>
                <a:cs typeface="Calibri" charset="0"/>
              </a:rPr>
              <a:t>’</a:t>
            </a:r>
            <a:r>
              <a:rPr lang="fr-FR" altLang="ja-JP" sz="2000">
                <a:latin typeface="Calibri" charset="0"/>
                <a:cs typeface="Calibri" charset="0"/>
              </a:rPr>
              <a:t> principle. The size of the holes should be selected such that it remains below the wavelength corresponding to the lowest cutoff frequency (at the highest interference frequency).</a:t>
            </a:r>
          </a:p>
          <a:p>
            <a:pPr marL="342900" indent="-342900" algn="just" eaLnBrk="1" hangingPunct="1">
              <a:spcBef>
                <a:spcPct val="20000"/>
              </a:spcBef>
              <a:buClr>
                <a:schemeClr val="accent2"/>
              </a:buClr>
              <a:buFontTx/>
              <a:buChar char="•"/>
            </a:pPr>
            <a:r>
              <a:rPr lang="fr-FR" sz="2000">
                <a:latin typeface="Calibri" charset="0"/>
                <a:cs typeface="Calibri" charset="0"/>
              </a:rPr>
              <a:t>Fields transmitted through a waveguide below cutoff are attenuated approximatively exponentially with distance along the guide. The attenuation constant for a waveguide below cutoff frequency is given by:</a:t>
            </a:r>
            <a:endParaRPr lang="en-US" sz="2000">
              <a:latin typeface="Calibri" charset="0"/>
              <a:cs typeface="Calibri" charset="0"/>
            </a:endParaRPr>
          </a:p>
        </p:txBody>
      </p:sp>
      <p:sp>
        <p:nvSpPr>
          <p:cNvPr id="114716" name="Rectangle 31"/>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17856" name="Object 32"/>
          <p:cNvGraphicFramePr>
            <a:graphicFrameLocks noChangeAspect="1"/>
          </p:cNvGraphicFramePr>
          <p:nvPr/>
        </p:nvGraphicFramePr>
        <p:xfrm>
          <a:off x="1692275" y="4581525"/>
          <a:ext cx="3513138" cy="923925"/>
        </p:xfrm>
        <a:graphic>
          <a:graphicData uri="http://schemas.openxmlformats.org/presentationml/2006/ole">
            <mc:AlternateContent xmlns:mc="http://schemas.openxmlformats.org/markup-compatibility/2006">
              <mc:Choice xmlns:v="urn:schemas-microsoft-com:vml" Requires="v">
                <p:oleObj spid="_x0000_s114728" name="Equation" r:id="rId4" imgW="2755900" imgH="723900" progId="Equation.DSMT4">
                  <p:embed/>
                </p:oleObj>
              </mc:Choice>
              <mc:Fallback>
                <p:oleObj name="Equation" r:id="rId4" imgW="2755900" imgH="723900" progId="Equation.DSMT4">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581525"/>
                        <a:ext cx="351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857" name="Rectangle 33"/>
          <p:cNvSpPr>
            <a:spLocks noChangeArrowheads="1"/>
          </p:cNvSpPr>
          <p:nvPr/>
        </p:nvSpPr>
        <p:spPr bwMode="auto">
          <a:xfrm>
            <a:off x="5580063" y="4868863"/>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r>
              <a:rPr lang="fr-FR" sz="2400">
                <a:latin typeface="Calibri" charset="0"/>
                <a:cs typeface="Calibri" charset="0"/>
              </a:rPr>
              <a:t>with</a:t>
            </a:r>
            <a:r>
              <a:rPr lang="fr-FR" sz="2400" i="1">
                <a:latin typeface="Calibri" charset="0"/>
                <a:cs typeface="Calibri" charset="0"/>
              </a:rPr>
              <a:t> f</a:t>
            </a:r>
            <a:r>
              <a:rPr lang="fr-FR" sz="2400" baseline="-25000">
                <a:latin typeface="Calibri" charset="0"/>
                <a:cs typeface="Calibri" charset="0"/>
              </a:rPr>
              <a:t>c</a:t>
            </a:r>
            <a:r>
              <a:rPr lang="fr-FR" sz="2400">
                <a:latin typeface="Calibri" charset="0"/>
                <a:cs typeface="Calibri" charset="0"/>
              </a:rPr>
              <a:t> &gt;&gt; </a:t>
            </a:r>
            <a:r>
              <a:rPr lang="fr-FR" sz="2400" i="1">
                <a:latin typeface="Calibri" charset="0"/>
                <a:cs typeface="Calibri" charset="0"/>
              </a:rPr>
              <a:t>f</a:t>
            </a:r>
            <a:r>
              <a:rPr lang="it-IT" sz="2400" baseline="-25000">
                <a:latin typeface="Calibri" charset="0"/>
                <a:cs typeface="Calibri" charset="0"/>
              </a:rPr>
              <a:t> </a:t>
            </a:r>
          </a:p>
        </p:txBody>
      </p:sp>
      <p:sp>
        <p:nvSpPr>
          <p:cNvPr id="34"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Openings in Shielded Enclosures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854">
                                            <p:txEl>
                                              <p:pRg st="0" end="0"/>
                                            </p:txEl>
                                          </p:spTgt>
                                        </p:tgtEl>
                                        <p:attrNameLst>
                                          <p:attrName>style.visibility</p:attrName>
                                        </p:attrNameLst>
                                      </p:cBhvr>
                                      <p:to>
                                        <p:strVal val="visible"/>
                                      </p:to>
                                    </p:set>
                                    <p:animEffect transition="in" filter="randombar(horizontal)">
                                      <p:cBhvr>
                                        <p:cTn id="7" dur="500"/>
                                        <p:tgtEl>
                                          <p:spTgt spid="7178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854">
                                            <p:txEl>
                                              <p:pRg st="1" end="1"/>
                                            </p:txEl>
                                          </p:spTgt>
                                        </p:tgtEl>
                                        <p:attrNameLst>
                                          <p:attrName>style.visibility</p:attrName>
                                        </p:attrNameLst>
                                      </p:cBhvr>
                                      <p:to>
                                        <p:strVal val="visible"/>
                                      </p:to>
                                    </p:set>
                                    <p:animEffect transition="in" filter="randombar(horizontal)">
                                      <p:cBhvr>
                                        <p:cTn id="12" dur="500"/>
                                        <p:tgtEl>
                                          <p:spTgt spid="71785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17856"/>
                                        </p:tgtEl>
                                        <p:attrNameLst>
                                          <p:attrName>style.visibility</p:attrName>
                                        </p:attrNameLst>
                                      </p:cBhvr>
                                      <p:to>
                                        <p:strVal val="visible"/>
                                      </p:to>
                                    </p:set>
                                    <p:animEffect transition="in" filter="randombar(horizontal)">
                                      <p:cBhvr>
                                        <p:cTn id="15" dur="500"/>
                                        <p:tgtEl>
                                          <p:spTgt spid="71785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17857"/>
                                        </p:tgtEl>
                                        <p:attrNameLst>
                                          <p:attrName>style.visibility</p:attrName>
                                        </p:attrNameLst>
                                      </p:cBhvr>
                                      <p:to>
                                        <p:strVal val="visible"/>
                                      </p:to>
                                    </p:set>
                                    <p:animEffect transition="in" filter="randombar(horizontal)">
                                      <p:cBhvr>
                                        <p:cTn id="18" dur="500"/>
                                        <p:tgtEl>
                                          <p:spTgt spid="7178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nodeType="clickEffect">
                                  <p:stCondLst>
                                    <p:cond delay="0"/>
                                  </p:stCondLst>
                                  <p:childTnLst>
                                    <p:animMotion origin="layout" path="M -3.33333E-6 3.52601E-6 L -0.02673 -0.44486 " pathEditMode="relative" rAng="0" ptsTypes="AA">
                                      <p:cBhvr>
                                        <p:cTn id="22" dur="2000" fill="hold"/>
                                        <p:tgtEl>
                                          <p:spTgt spid="717856"/>
                                        </p:tgtEl>
                                        <p:attrNameLst>
                                          <p:attrName>ppt_x</p:attrName>
                                          <p:attrName>ppt_y</p:attrName>
                                        </p:attrNameLst>
                                      </p:cBhvr>
                                      <p:rCtr x="-1337" y="-22243"/>
                                    </p:animMotion>
                                  </p:childTnLst>
                                </p:cTn>
                              </p:par>
                              <p:par>
                                <p:cTn id="23" presetID="14" presetClass="exit" presetSubtype="10" fill="hold" grpId="1" nodeType="withEffect">
                                  <p:stCondLst>
                                    <p:cond delay="0"/>
                                  </p:stCondLst>
                                  <p:childTnLst>
                                    <p:animEffect transition="out" filter="randombar(horizontal)">
                                      <p:cBhvr>
                                        <p:cTn id="24" dur="500"/>
                                        <p:tgtEl>
                                          <p:spTgt spid="717857"/>
                                        </p:tgtEl>
                                      </p:cBhvr>
                                    </p:animEffect>
                                    <p:set>
                                      <p:cBhvr>
                                        <p:cTn id="25" dur="1" fill="hold">
                                          <p:stCondLst>
                                            <p:cond delay="499"/>
                                          </p:stCondLst>
                                        </p:cTn>
                                        <p:tgtEl>
                                          <p:spTgt spid="717857"/>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717854">
                                            <p:txEl>
                                              <p:pRg st="0" end="0"/>
                                            </p:txEl>
                                          </p:spTgt>
                                        </p:tgtEl>
                                      </p:cBhvr>
                                    </p:animEffect>
                                    <p:set>
                                      <p:cBhvr>
                                        <p:cTn id="28" dur="1" fill="hold">
                                          <p:stCondLst>
                                            <p:cond delay="499"/>
                                          </p:stCondLst>
                                        </p:cTn>
                                        <p:tgtEl>
                                          <p:spTgt spid="717854">
                                            <p:txEl>
                                              <p:pRg st="0" end="0"/>
                                            </p:txEl>
                                          </p:spTgt>
                                        </p:tgtEl>
                                        <p:attrNameLst>
                                          <p:attrName>style.visibility</p:attrName>
                                        </p:attrNameLst>
                                      </p:cBhvr>
                                      <p:to>
                                        <p:strVal val="hidden"/>
                                      </p:to>
                                    </p:set>
                                  </p:childTnLst>
                                </p:cTn>
                              </p:par>
                              <p:par>
                                <p:cTn id="29" presetID="14" presetClass="exit" presetSubtype="10" fill="hold" grpId="1" nodeType="withEffect">
                                  <p:stCondLst>
                                    <p:cond delay="0"/>
                                  </p:stCondLst>
                                  <p:childTnLst>
                                    <p:animEffect transition="out" filter="randombar(horizontal)">
                                      <p:cBhvr>
                                        <p:cTn id="30" dur="500"/>
                                        <p:tgtEl>
                                          <p:spTgt spid="717854">
                                            <p:txEl>
                                              <p:pRg st="1" end="1"/>
                                            </p:txEl>
                                          </p:spTgt>
                                        </p:tgtEl>
                                      </p:cBhvr>
                                    </p:animEffect>
                                    <p:set>
                                      <p:cBhvr>
                                        <p:cTn id="31" dur="1" fill="hold">
                                          <p:stCondLst>
                                            <p:cond delay="499"/>
                                          </p:stCondLst>
                                        </p:cTn>
                                        <p:tgtEl>
                                          <p:spTgt spid="71785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54" grpId="0" build="p" bldLvl="2"/>
      <p:bldP spid="717854" grpId="1" build="allAtOnce"/>
      <p:bldP spid="717857" grpId="0"/>
      <p:bldP spid="717857"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38" name="Rectangle 4"/>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39" name="Rectangle 5"/>
          <p:cNvSpPr>
            <a:spLocks noChangeArrowheads="1"/>
          </p:cNvSpPr>
          <p:nvPr/>
        </p:nvSpPr>
        <p:spPr bwMode="auto">
          <a:xfrm>
            <a:off x="3209925"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0" name="Rectangle 6"/>
          <p:cNvSpPr>
            <a:spLocks noChangeArrowheads="1"/>
          </p:cNvSpPr>
          <p:nvPr/>
        </p:nvSpPr>
        <p:spPr bwMode="auto">
          <a:xfrm>
            <a:off x="3362325"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1" name="Rectangle 7"/>
          <p:cNvSpPr>
            <a:spLocks noChangeArrowheads="1"/>
          </p:cNvSpPr>
          <p:nvPr/>
        </p:nvSpPr>
        <p:spPr bwMode="auto">
          <a:xfrm>
            <a:off x="3038475"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2" name="Rectangle 8"/>
          <p:cNvSpPr>
            <a:spLocks noChangeArrowheads="1"/>
          </p:cNvSpPr>
          <p:nvPr/>
        </p:nvSpPr>
        <p:spPr bwMode="auto">
          <a:xfrm>
            <a:off x="4268788"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3" name="Rectangle 9"/>
          <p:cNvSpPr>
            <a:spLocks noChangeArrowheads="1"/>
          </p:cNvSpPr>
          <p:nvPr/>
        </p:nvSpPr>
        <p:spPr bwMode="auto">
          <a:xfrm>
            <a:off x="4256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4" name="Rectangle 10"/>
          <p:cNvSpPr>
            <a:spLocks noChangeArrowheads="1"/>
          </p:cNvSpPr>
          <p:nvPr/>
        </p:nvSpPr>
        <p:spPr bwMode="auto">
          <a:xfrm>
            <a:off x="2370138"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5" name="Rectangle 11"/>
          <p:cNvSpPr>
            <a:spLocks noChangeArrowheads="1"/>
          </p:cNvSpPr>
          <p:nvPr/>
        </p:nvSpPr>
        <p:spPr bwMode="auto">
          <a:xfrm>
            <a:off x="2105025" y="1462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6" name="Rectangle 12"/>
          <p:cNvSpPr>
            <a:spLocks noChangeArrowheads="1"/>
          </p:cNvSpPr>
          <p:nvPr/>
        </p:nvSpPr>
        <p:spPr bwMode="auto">
          <a:xfrm>
            <a:off x="232568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7" name="Rectangle 13"/>
          <p:cNvSpPr>
            <a:spLocks noChangeArrowheads="1"/>
          </p:cNvSpPr>
          <p:nvPr/>
        </p:nvSpPr>
        <p:spPr bwMode="auto">
          <a:xfrm>
            <a:off x="2566988"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8" name="Rectangle 14"/>
          <p:cNvSpPr>
            <a:spLocks noChangeArrowheads="1"/>
          </p:cNvSpPr>
          <p:nvPr/>
        </p:nvSpPr>
        <p:spPr bwMode="auto">
          <a:xfrm>
            <a:off x="204470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49" name="Rectangle 15"/>
          <p:cNvSpPr>
            <a:spLocks noChangeArrowheads="1"/>
          </p:cNvSpPr>
          <p:nvPr/>
        </p:nvSpPr>
        <p:spPr bwMode="auto">
          <a:xfrm>
            <a:off x="38687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0" name="Rectangle 16"/>
          <p:cNvSpPr>
            <a:spLocks noChangeArrowheads="1"/>
          </p:cNvSpPr>
          <p:nvPr/>
        </p:nvSpPr>
        <p:spPr bwMode="auto">
          <a:xfrm>
            <a:off x="3838575"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1" name="Rectangle 17"/>
          <p:cNvSpPr>
            <a:spLocks noChangeArrowheads="1"/>
          </p:cNvSpPr>
          <p:nvPr/>
        </p:nvSpPr>
        <p:spPr bwMode="auto">
          <a:xfrm>
            <a:off x="38195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2" name="Rectangle 18"/>
          <p:cNvSpPr>
            <a:spLocks noChangeArrowheads="1"/>
          </p:cNvSpPr>
          <p:nvPr/>
        </p:nvSpPr>
        <p:spPr bwMode="auto">
          <a:xfrm>
            <a:off x="34686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3" name="Rectangle 19"/>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4" name="Rectangle 20"/>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5" name="Rectangle 21"/>
          <p:cNvSpPr>
            <a:spLocks noChangeArrowheads="1"/>
          </p:cNvSpPr>
          <p:nvPr/>
        </p:nvSpPr>
        <p:spPr bwMode="auto">
          <a:xfrm>
            <a:off x="43656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6" name="Rectangle 22"/>
          <p:cNvSpPr>
            <a:spLocks noChangeArrowheads="1"/>
          </p:cNvSpPr>
          <p:nvPr/>
        </p:nvSpPr>
        <p:spPr bwMode="auto">
          <a:xfrm>
            <a:off x="2298700" y="1362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7" name="Rectangle 23"/>
          <p:cNvSpPr>
            <a:spLocks noChangeArrowheads="1"/>
          </p:cNvSpPr>
          <p:nvPr/>
        </p:nvSpPr>
        <p:spPr bwMode="auto">
          <a:xfrm>
            <a:off x="2862263" y="133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8" name="Rectangle 24"/>
          <p:cNvSpPr>
            <a:spLocks noChangeArrowheads="1"/>
          </p:cNvSpPr>
          <p:nvPr/>
        </p:nvSpPr>
        <p:spPr bwMode="auto">
          <a:xfrm>
            <a:off x="176212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59" name="Rectangle 25"/>
          <p:cNvSpPr>
            <a:spLocks noChangeArrowheads="1"/>
          </p:cNvSpPr>
          <p:nvPr/>
        </p:nvSpPr>
        <p:spPr bwMode="auto">
          <a:xfrm>
            <a:off x="1766888"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60" name="Rectangle 26"/>
          <p:cNvSpPr>
            <a:spLocks noChangeArrowheads="1"/>
          </p:cNvSpPr>
          <p:nvPr/>
        </p:nvSpPr>
        <p:spPr bwMode="auto">
          <a:xfrm>
            <a:off x="242252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61" name="Rectangle 27"/>
          <p:cNvSpPr>
            <a:spLocks noChangeArrowheads="1"/>
          </p:cNvSpPr>
          <p:nvPr/>
        </p:nvSpPr>
        <p:spPr bwMode="auto">
          <a:xfrm>
            <a:off x="3190875" y="-138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62" name="Rectangle 28"/>
          <p:cNvSpPr>
            <a:spLocks noChangeArrowheads="1"/>
          </p:cNvSpPr>
          <p:nvPr/>
        </p:nvSpPr>
        <p:spPr bwMode="auto">
          <a:xfrm>
            <a:off x="3051175"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6763" name="Rectangle 29"/>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719902" name="Rectangle 30"/>
          <p:cNvSpPr>
            <a:spLocks noChangeArrowheads="1"/>
          </p:cNvSpPr>
          <p:nvPr/>
        </p:nvSpPr>
        <p:spPr bwMode="auto">
          <a:xfrm>
            <a:off x="549275" y="2724150"/>
            <a:ext cx="77374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eaLnBrk="1" hangingPunct="1">
              <a:spcBef>
                <a:spcPct val="20000"/>
              </a:spcBef>
              <a:buClr>
                <a:schemeClr val="accent2"/>
              </a:buClr>
              <a:buFontTx/>
              <a:buChar char="•"/>
            </a:pPr>
            <a:r>
              <a:rPr lang="fr-FR" sz="2000">
                <a:latin typeface="Calibri" charset="0"/>
                <a:cs typeface="Calibri" charset="0"/>
              </a:rPr>
              <a:t>The cutoff frequency is a function of the cross-sectional geometry of the waveguide.</a:t>
            </a:r>
          </a:p>
          <a:p>
            <a:pPr marL="342900" indent="-342900" algn="just" eaLnBrk="1" hangingPunct="1">
              <a:spcBef>
                <a:spcPct val="20000"/>
              </a:spcBef>
              <a:buClr>
                <a:schemeClr val="accent2"/>
              </a:buClr>
              <a:buFontTx/>
              <a:buChar char="•"/>
            </a:pPr>
            <a:r>
              <a:rPr lang="fr-FR" sz="2000">
                <a:latin typeface="Calibri" charset="0"/>
                <a:cs typeface="Calibri" charset="0"/>
              </a:rPr>
              <a:t>A square waveguide with side dimensions </a:t>
            </a:r>
            <a:r>
              <a:rPr lang="fr-FR" sz="2000" i="1">
                <a:latin typeface="Calibri" charset="0"/>
                <a:cs typeface="Calibri" charset="0"/>
              </a:rPr>
              <a:t>d</a:t>
            </a:r>
            <a:r>
              <a:rPr lang="fr-FR" sz="2000">
                <a:latin typeface="Calibri" charset="0"/>
                <a:cs typeface="Calibri" charset="0"/>
              </a:rPr>
              <a:t> has a cutoff frequency for the propagation of higher-order modes TEmn (transverse electric) and TMmn (transverse magnetic) given by </a:t>
            </a:r>
            <a:endParaRPr lang="en-US" sz="2000">
              <a:latin typeface="Calibri" charset="0"/>
              <a:cs typeface="Calibri" charset="0"/>
            </a:endParaRPr>
          </a:p>
        </p:txBody>
      </p:sp>
      <p:sp>
        <p:nvSpPr>
          <p:cNvPr id="116765" name="Rectangle 31"/>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19904" name="Object 32"/>
          <p:cNvGraphicFramePr>
            <a:graphicFrameLocks noChangeAspect="1"/>
          </p:cNvGraphicFramePr>
          <p:nvPr/>
        </p:nvGraphicFramePr>
        <p:xfrm>
          <a:off x="1419225" y="1557338"/>
          <a:ext cx="3513138" cy="923925"/>
        </p:xfrm>
        <a:graphic>
          <a:graphicData uri="http://schemas.openxmlformats.org/presentationml/2006/ole">
            <mc:AlternateContent xmlns:mc="http://schemas.openxmlformats.org/markup-compatibility/2006">
              <mc:Choice xmlns:v="urn:schemas-microsoft-com:vml" Requires="v">
                <p:oleObj spid="_x0000_s116786" name="Equation" r:id="rId4" imgW="2755900" imgH="723900" progId="Equation.3">
                  <p:embed/>
                </p:oleObj>
              </mc:Choice>
              <mc:Fallback>
                <p:oleObj name="Equation" r:id="rId4" imgW="2755900" imgH="72390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1557338"/>
                        <a:ext cx="351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67"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19906" name="Object 34"/>
          <p:cNvGraphicFramePr>
            <a:graphicFrameLocks noChangeAspect="1"/>
          </p:cNvGraphicFramePr>
          <p:nvPr/>
        </p:nvGraphicFramePr>
        <p:xfrm>
          <a:off x="1908175" y="4868863"/>
          <a:ext cx="3090863" cy="819150"/>
        </p:xfrm>
        <a:graphic>
          <a:graphicData uri="http://schemas.openxmlformats.org/presentationml/2006/ole">
            <mc:AlternateContent xmlns:mc="http://schemas.openxmlformats.org/markup-compatibility/2006">
              <mc:Choice xmlns:v="urn:schemas-microsoft-com:vml" Requires="v">
                <p:oleObj spid="_x0000_s116787" name="Equation" r:id="rId6" imgW="1905000" imgH="508000" progId="Equation.DSMT4">
                  <p:embed/>
                </p:oleObj>
              </mc:Choice>
              <mc:Fallback>
                <p:oleObj name="Equation" r:id="rId6" imgW="1905000" imgH="508000"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868863"/>
                        <a:ext cx="30908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Openings in Shielded Enclosures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9902">
                                            <p:txEl>
                                              <p:pRg st="1" end="1"/>
                                            </p:txEl>
                                          </p:spTgt>
                                        </p:tgtEl>
                                        <p:attrNameLst>
                                          <p:attrName>style.visibility</p:attrName>
                                        </p:attrNameLst>
                                      </p:cBhvr>
                                      <p:to>
                                        <p:strVal val="visible"/>
                                      </p:to>
                                    </p:set>
                                    <p:animEffect transition="in" filter="randombar(horizontal)">
                                      <p:cBhvr>
                                        <p:cTn id="7" dur="500"/>
                                        <p:tgtEl>
                                          <p:spTgt spid="71990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19906"/>
                                        </p:tgtEl>
                                        <p:attrNameLst>
                                          <p:attrName>style.visibility</p:attrName>
                                        </p:attrNameLst>
                                      </p:cBhvr>
                                      <p:to>
                                        <p:strVal val="visible"/>
                                      </p:to>
                                    </p:set>
                                    <p:animEffect transition="in" filter="randombar(horizontal)">
                                      <p:cBhvr>
                                        <p:cTn id="10" dur="500"/>
                                        <p:tgtEl>
                                          <p:spTgt spid="7199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4.16667E-6 3.87283E-6 L -0.01927 -0.45804 " pathEditMode="relative" rAng="0" ptsTypes="AA">
                                      <p:cBhvr>
                                        <p:cTn id="14" dur="2000" fill="hold"/>
                                        <p:tgtEl>
                                          <p:spTgt spid="719906"/>
                                        </p:tgtEl>
                                        <p:attrNameLst>
                                          <p:attrName>ppt_x</p:attrName>
                                          <p:attrName>ppt_y</p:attrName>
                                        </p:attrNameLst>
                                      </p:cBhvr>
                                      <p:rCtr x="-972" y="-22913"/>
                                    </p:animMotion>
                                  </p:childTnLst>
                                </p:cTn>
                              </p:par>
                              <p:par>
                                <p:cTn id="15" presetID="9" presetClass="exit" presetSubtype="0" fill="hold" nodeType="withEffect">
                                  <p:stCondLst>
                                    <p:cond delay="0"/>
                                  </p:stCondLst>
                                  <p:childTnLst>
                                    <p:animEffect transition="out" filter="dissolve">
                                      <p:cBhvr>
                                        <p:cTn id="16" dur="500"/>
                                        <p:tgtEl>
                                          <p:spTgt spid="719904"/>
                                        </p:tgtEl>
                                      </p:cBhvr>
                                    </p:animEffect>
                                    <p:set>
                                      <p:cBhvr>
                                        <p:cTn id="17" dur="1" fill="hold">
                                          <p:stCondLst>
                                            <p:cond delay="499"/>
                                          </p:stCondLst>
                                        </p:cTn>
                                        <p:tgtEl>
                                          <p:spTgt spid="719904"/>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19902">
                                            <p:txEl>
                                              <p:pRg st="0" end="0"/>
                                            </p:txEl>
                                          </p:spTgt>
                                        </p:tgtEl>
                                      </p:cBhvr>
                                    </p:animEffect>
                                    <p:set>
                                      <p:cBhvr>
                                        <p:cTn id="20" dur="1" fill="hold">
                                          <p:stCondLst>
                                            <p:cond delay="499"/>
                                          </p:stCondLst>
                                        </p:cTn>
                                        <p:tgtEl>
                                          <p:spTgt spid="719902">
                                            <p:txEl>
                                              <p:pRg st="0" end="0"/>
                                            </p:txEl>
                                          </p:spTgt>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719902">
                                            <p:txEl>
                                              <p:pRg st="1" end="1"/>
                                            </p:txEl>
                                          </p:spTgt>
                                        </p:tgtEl>
                                      </p:cBhvr>
                                    </p:animEffect>
                                    <p:set>
                                      <p:cBhvr>
                                        <p:cTn id="23" dur="1" fill="hold">
                                          <p:stCondLst>
                                            <p:cond delay="499"/>
                                          </p:stCondLst>
                                        </p:cTn>
                                        <p:tgtEl>
                                          <p:spTgt spid="71990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902" grpId="0" build="p"/>
      <p:bldP spid="719902" grpId="1"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64" name="Rectangle 44"/>
          <p:cNvSpPr>
            <a:spLocks noChangeArrowheads="1"/>
          </p:cNvSpPr>
          <p:nvPr/>
        </p:nvSpPr>
        <p:spPr bwMode="auto">
          <a:xfrm>
            <a:off x="549275" y="2724150"/>
            <a:ext cx="7737475" cy="2524125"/>
          </a:xfrm>
          <a:prstGeom prst="rect">
            <a:avLst/>
          </a:prstGeom>
          <a:noFill/>
          <a:ln w="9525">
            <a:noFill/>
            <a:miter lim="800000"/>
            <a:headEnd/>
            <a:tailEnd/>
          </a:ln>
          <a:effectLst/>
        </p:spPr>
        <p:txBody>
          <a:bodyPr lIns="92075" tIns="46038" rIns="92075" bIns="46038"/>
          <a:lstStyle/>
          <a:p>
            <a:pPr marL="342900" indent="-342900" algn="just" eaLnBrk="1" hangingPunct="1">
              <a:spcBef>
                <a:spcPct val="20000"/>
              </a:spcBef>
              <a:buClr>
                <a:schemeClr val="accent2"/>
              </a:buClr>
              <a:buFontTx/>
              <a:buChar char="•"/>
              <a:defRPr/>
            </a:pPr>
            <a:r>
              <a:rPr lang="fr-FR" sz="2000" dirty="0">
                <a:latin typeface="Calibri"/>
                <a:cs typeface="Calibri"/>
              </a:rPr>
              <a:t>The </a:t>
            </a:r>
            <a:r>
              <a:rPr lang="fr-FR" sz="2000" dirty="0" err="1">
                <a:latin typeface="Calibri"/>
                <a:cs typeface="Calibri"/>
              </a:rPr>
              <a:t>lowest-order</a:t>
            </a:r>
            <a:r>
              <a:rPr lang="fr-FR" sz="2000" dirty="0">
                <a:latin typeface="Calibri"/>
                <a:cs typeface="Calibri"/>
              </a:rPr>
              <a:t> </a:t>
            </a:r>
            <a:r>
              <a:rPr lang="fr-FR" sz="2000" dirty="0" err="1">
                <a:latin typeface="Calibri"/>
                <a:cs typeface="Calibri"/>
              </a:rPr>
              <a:t>propagating</a:t>
            </a:r>
            <a:r>
              <a:rPr lang="fr-FR" sz="2000" dirty="0">
                <a:latin typeface="Calibri"/>
                <a:cs typeface="Calibri"/>
              </a:rPr>
              <a:t> mode </a:t>
            </a:r>
            <a:r>
              <a:rPr lang="fr-FR" sz="2000" dirty="0" err="1">
                <a:latin typeface="Calibri"/>
                <a:cs typeface="Calibri"/>
              </a:rPr>
              <a:t>is</a:t>
            </a:r>
            <a:r>
              <a:rPr lang="fr-FR" sz="2000" dirty="0">
                <a:latin typeface="Calibri"/>
                <a:cs typeface="Calibri"/>
              </a:rPr>
              <a:t> the TE10 mode, </a:t>
            </a:r>
            <a:r>
              <a:rPr lang="fr-FR" sz="2000" dirty="0" err="1">
                <a:latin typeface="Calibri"/>
                <a:cs typeface="Calibri"/>
              </a:rPr>
              <a:t>with</a:t>
            </a:r>
            <a:r>
              <a:rPr lang="fr-FR" sz="2000" dirty="0">
                <a:latin typeface="Calibri"/>
                <a:cs typeface="Calibri"/>
              </a:rPr>
              <a:t> the </a:t>
            </a:r>
            <a:r>
              <a:rPr lang="fr-FR" sz="2000" dirty="0" err="1">
                <a:latin typeface="Calibri"/>
                <a:cs typeface="Calibri"/>
              </a:rPr>
              <a:t>cutoff</a:t>
            </a:r>
            <a:r>
              <a:rPr lang="fr-FR" sz="2000" dirty="0">
                <a:latin typeface="Calibri"/>
                <a:cs typeface="Calibri"/>
              </a:rPr>
              <a:t> </a:t>
            </a:r>
            <a:r>
              <a:rPr lang="fr-FR" sz="2000" dirty="0" err="1">
                <a:latin typeface="Calibri"/>
                <a:cs typeface="Calibri"/>
              </a:rPr>
              <a:t>frequency</a:t>
            </a:r>
            <a:endParaRPr lang="fr-FR" sz="2000" dirty="0">
              <a:latin typeface="Calibri"/>
              <a:cs typeface="Calibri"/>
            </a:endParaRPr>
          </a:p>
          <a:p>
            <a:pPr marL="342900" indent="-342900" algn="just" eaLnBrk="1" hangingPunct="1">
              <a:spcBef>
                <a:spcPct val="20000"/>
              </a:spcBef>
              <a:buClr>
                <a:schemeClr val="accent2"/>
              </a:buClr>
              <a:buFontTx/>
              <a:buChar char="•"/>
              <a:defRPr/>
            </a:pPr>
            <a:endParaRPr lang="fr-FR" sz="2000" dirty="0">
              <a:effectLst>
                <a:outerShdw blurRad="38100" dist="38100" dir="2700000" algn="tl">
                  <a:srgbClr val="C0C0C0"/>
                </a:outerShdw>
              </a:effectLst>
              <a:ea typeface="+mn-ea"/>
              <a:cs typeface="+mn-cs"/>
            </a:endParaRPr>
          </a:p>
          <a:p>
            <a:pPr marL="342900" indent="-342900" algn="just" eaLnBrk="1" hangingPunct="1">
              <a:spcBef>
                <a:spcPct val="20000"/>
              </a:spcBef>
              <a:buClr>
                <a:schemeClr val="accent2"/>
              </a:buClr>
              <a:buFontTx/>
              <a:buChar char="•"/>
              <a:defRPr/>
            </a:pPr>
            <a:endParaRPr lang="fr-FR" sz="2000" dirty="0">
              <a:effectLst>
                <a:outerShdw blurRad="38100" dist="38100" dir="2700000" algn="tl">
                  <a:srgbClr val="C0C0C0"/>
                </a:outerShdw>
              </a:effectLst>
              <a:ea typeface="+mn-ea"/>
              <a:cs typeface="+mn-cs"/>
            </a:endParaRPr>
          </a:p>
          <a:p>
            <a:pPr marL="342900" indent="-342900" algn="just" eaLnBrk="1" hangingPunct="1">
              <a:spcBef>
                <a:spcPct val="20000"/>
              </a:spcBef>
              <a:buClr>
                <a:schemeClr val="accent2"/>
              </a:buClr>
              <a:buFontTx/>
              <a:buChar char="•"/>
              <a:defRPr/>
            </a:pPr>
            <a:endParaRPr lang="fr-FR" sz="2000" dirty="0">
              <a:latin typeface="Calibri"/>
              <a:cs typeface="Calibri"/>
            </a:endParaRPr>
          </a:p>
        </p:txBody>
      </p:sp>
      <p:sp>
        <p:nvSpPr>
          <p:cNvPr id="118786" name="Rectangle 3"/>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87" name="Rectangle 4"/>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88" name="Rectangle 5"/>
          <p:cNvSpPr>
            <a:spLocks noChangeArrowheads="1"/>
          </p:cNvSpPr>
          <p:nvPr/>
        </p:nvSpPr>
        <p:spPr bwMode="auto">
          <a:xfrm>
            <a:off x="3209925"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89" name="Rectangle 6"/>
          <p:cNvSpPr>
            <a:spLocks noChangeArrowheads="1"/>
          </p:cNvSpPr>
          <p:nvPr/>
        </p:nvSpPr>
        <p:spPr bwMode="auto">
          <a:xfrm>
            <a:off x="3362325"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0" name="Rectangle 7"/>
          <p:cNvSpPr>
            <a:spLocks noChangeArrowheads="1"/>
          </p:cNvSpPr>
          <p:nvPr/>
        </p:nvSpPr>
        <p:spPr bwMode="auto">
          <a:xfrm>
            <a:off x="3038475"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1" name="Rectangle 8"/>
          <p:cNvSpPr>
            <a:spLocks noChangeArrowheads="1"/>
          </p:cNvSpPr>
          <p:nvPr/>
        </p:nvSpPr>
        <p:spPr bwMode="auto">
          <a:xfrm>
            <a:off x="4268788"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2" name="Rectangle 9"/>
          <p:cNvSpPr>
            <a:spLocks noChangeArrowheads="1"/>
          </p:cNvSpPr>
          <p:nvPr/>
        </p:nvSpPr>
        <p:spPr bwMode="auto">
          <a:xfrm>
            <a:off x="4256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3" name="Rectangle 10"/>
          <p:cNvSpPr>
            <a:spLocks noChangeArrowheads="1"/>
          </p:cNvSpPr>
          <p:nvPr/>
        </p:nvSpPr>
        <p:spPr bwMode="auto">
          <a:xfrm>
            <a:off x="2370138"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4" name="Rectangle 11"/>
          <p:cNvSpPr>
            <a:spLocks noChangeArrowheads="1"/>
          </p:cNvSpPr>
          <p:nvPr/>
        </p:nvSpPr>
        <p:spPr bwMode="auto">
          <a:xfrm>
            <a:off x="2105025" y="1462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5" name="Rectangle 12"/>
          <p:cNvSpPr>
            <a:spLocks noChangeArrowheads="1"/>
          </p:cNvSpPr>
          <p:nvPr/>
        </p:nvSpPr>
        <p:spPr bwMode="auto">
          <a:xfrm>
            <a:off x="232568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6" name="Rectangle 13"/>
          <p:cNvSpPr>
            <a:spLocks noChangeArrowheads="1"/>
          </p:cNvSpPr>
          <p:nvPr/>
        </p:nvSpPr>
        <p:spPr bwMode="auto">
          <a:xfrm>
            <a:off x="2566988"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7" name="Rectangle 14"/>
          <p:cNvSpPr>
            <a:spLocks noChangeArrowheads="1"/>
          </p:cNvSpPr>
          <p:nvPr/>
        </p:nvSpPr>
        <p:spPr bwMode="auto">
          <a:xfrm>
            <a:off x="204470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8" name="Rectangle 15"/>
          <p:cNvSpPr>
            <a:spLocks noChangeArrowheads="1"/>
          </p:cNvSpPr>
          <p:nvPr/>
        </p:nvSpPr>
        <p:spPr bwMode="auto">
          <a:xfrm>
            <a:off x="38687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799" name="Rectangle 16"/>
          <p:cNvSpPr>
            <a:spLocks noChangeArrowheads="1"/>
          </p:cNvSpPr>
          <p:nvPr/>
        </p:nvSpPr>
        <p:spPr bwMode="auto">
          <a:xfrm>
            <a:off x="3838575"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0" name="Rectangle 17"/>
          <p:cNvSpPr>
            <a:spLocks noChangeArrowheads="1"/>
          </p:cNvSpPr>
          <p:nvPr/>
        </p:nvSpPr>
        <p:spPr bwMode="auto">
          <a:xfrm>
            <a:off x="38195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1" name="Rectangle 18"/>
          <p:cNvSpPr>
            <a:spLocks noChangeArrowheads="1"/>
          </p:cNvSpPr>
          <p:nvPr/>
        </p:nvSpPr>
        <p:spPr bwMode="auto">
          <a:xfrm>
            <a:off x="34686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2" name="Rectangle 19"/>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3" name="Rectangle 20"/>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4" name="Rectangle 21"/>
          <p:cNvSpPr>
            <a:spLocks noChangeArrowheads="1"/>
          </p:cNvSpPr>
          <p:nvPr/>
        </p:nvSpPr>
        <p:spPr bwMode="auto">
          <a:xfrm>
            <a:off x="43656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5" name="Rectangle 22"/>
          <p:cNvSpPr>
            <a:spLocks noChangeArrowheads="1"/>
          </p:cNvSpPr>
          <p:nvPr/>
        </p:nvSpPr>
        <p:spPr bwMode="auto">
          <a:xfrm>
            <a:off x="2298700" y="1362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6" name="Rectangle 23"/>
          <p:cNvSpPr>
            <a:spLocks noChangeArrowheads="1"/>
          </p:cNvSpPr>
          <p:nvPr/>
        </p:nvSpPr>
        <p:spPr bwMode="auto">
          <a:xfrm>
            <a:off x="2862263" y="133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7" name="Rectangle 24"/>
          <p:cNvSpPr>
            <a:spLocks noChangeArrowheads="1"/>
          </p:cNvSpPr>
          <p:nvPr/>
        </p:nvSpPr>
        <p:spPr bwMode="auto">
          <a:xfrm>
            <a:off x="176212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8" name="Rectangle 25"/>
          <p:cNvSpPr>
            <a:spLocks noChangeArrowheads="1"/>
          </p:cNvSpPr>
          <p:nvPr/>
        </p:nvSpPr>
        <p:spPr bwMode="auto">
          <a:xfrm>
            <a:off x="1766888"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09" name="Rectangle 26"/>
          <p:cNvSpPr>
            <a:spLocks noChangeArrowheads="1"/>
          </p:cNvSpPr>
          <p:nvPr/>
        </p:nvSpPr>
        <p:spPr bwMode="auto">
          <a:xfrm>
            <a:off x="242252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10" name="Rectangle 27"/>
          <p:cNvSpPr>
            <a:spLocks noChangeArrowheads="1"/>
          </p:cNvSpPr>
          <p:nvPr/>
        </p:nvSpPr>
        <p:spPr bwMode="auto">
          <a:xfrm>
            <a:off x="3190875" y="-138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11" name="Rectangle 28"/>
          <p:cNvSpPr>
            <a:spLocks noChangeArrowheads="1"/>
          </p:cNvSpPr>
          <p:nvPr/>
        </p:nvSpPr>
        <p:spPr bwMode="auto">
          <a:xfrm>
            <a:off x="3051175"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18812" name="Rectangle 29"/>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18813" name="Rectangle 31"/>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18814"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118815" name="Object 33"/>
          <p:cNvGraphicFramePr>
            <a:graphicFrameLocks noChangeAspect="1"/>
          </p:cNvGraphicFramePr>
          <p:nvPr/>
        </p:nvGraphicFramePr>
        <p:xfrm>
          <a:off x="1800225" y="1628775"/>
          <a:ext cx="3090863" cy="819150"/>
        </p:xfrm>
        <a:graphic>
          <a:graphicData uri="http://schemas.openxmlformats.org/presentationml/2006/ole">
            <mc:AlternateContent xmlns:mc="http://schemas.openxmlformats.org/markup-compatibility/2006">
              <mc:Choice xmlns:v="urn:schemas-microsoft-com:vml" Requires="v">
                <p:oleObj spid="_x0000_s118868" name="Equation" r:id="rId4" imgW="1905000" imgH="508000" progId="Equation.3">
                  <p:embed/>
                </p:oleObj>
              </mc:Choice>
              <mc:Fallback>
                <p:oleObj name="Equation" r:id="rId4" imgW="1905000" imgH="50800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628775"/>
                        <a:ext cx="30908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816" name="Rectangle 34"/>
          <p:cNvSpPr>
            <a:spLocks noChangeArrowheads="1"/>
          </p:cNvSpPr>
          <p:nvPr/>
        </p:nvSpPr>
        <p:spPr bwMode="auto">
          <a:xfrm>
            <a:off x="0" y="3138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18817" name="Rectangle 36"/>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21957" name="Object 37"/>
          <p:cNvGraphicFramePr>
            <a:graphicFrameLocks noChangeAspect="1"/>
          </p:cNvGraphicFramePr>
          <p:nvPr/>
        </p:nvGraphicFramePr>
        <p:xfrm>
          <a:off x="3276600" y="4437063"/>
          <a:ext cx="1304925" cy="439737"/>
        </p:xfrm>
        <a:graphic>
          <a:graphicData uri="http://schemas.openxmlformats.org/presentationml/2006/ole">
            <mc:AlternateContent xmlns:mc="http://schemas.openxmlformats.org/markup-compatibility/2006">
              <mc:Choice xmlns:v="urn:schemas-microsoft-com:vml" Requires="v">
                <p:oleObj spid="_x0000_s118869" name="Equation" r:id="rId6" imgW="901309" imgH="304668" progId="Equation.3">
                  <p:embed/>
                </p:oleObj>
              </mc:Choice>
              <mc:Fallback>
                <p:oleObj name="Equation" r:id="rId6" imgW="901309" imgH="304668" progId="Equation.3">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437063"/>
                        <a:ext cx="13049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819" name="Rectangle 38"/>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21959" name="Object 39"/>
          <p:cNvGraphicFramePr>
            <a:graphicFrameLocks noChangeAspect="1"/>
          </p:cNvGraphicFramePr>
          <p:nvPr/>
        </p:nvGraphicFramePr>
        <p:xfrm>
          <a:off x="2255838" y="5178425"/>
          <a:ext cx="2428875" cy="482600"/>
        </p:xfrm>
        <a:graphic>
          <a:graphicData uri="http://schemas.openxmlformats.org/presentationml/2006/ole">
            <mc:AlternateContent xmlns:mc="http://schemas.openxmlformats.org/markup-compatibility/2006">
              <mc:Choice xmlns:v="urn:schemas-microsoft-com:vml" Requires="v">
                <p:oleObj spid="_x0000_s118870" name="Equation" r:id="rId8" imgW="965200" imgH="190500" progId="Equation.3">
                  <p:embed/>
                </p:oleObj>
              </mc:Choice>
              <mc:Fallback>
                <p:oleObj name="Equation" r:id="rId8" imgW="965200" imgH="190500" progId="Equation.3">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5838" y="5178425"/>
                        <a:ext cx="2428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1960" name="AutoShape 40"/>
          <p:cNvSpPr>
            <a:spLocks noChangeArrowheads="1"/>
          </p:cNvSpPr>
          <p:nvPr/>
        </p:nvSpPr>
        <p:spPr bwMode="auto">
          <a:xfrm>
            <a:off x="1066800" y="5286375"/>
            <a:ext cx="942975" cy="266700"/>
          </a:xfrm>
          <a:prstGeom prst="rightArrow">
            <a:avLst>
              <a:gd name="adj1" fmla="val 50000"/>
              <a:gd name="adj2" fmla="val 88393"/>
            </a:avLst>
          </a:prstGeom>
          <a:solidFill>
            <a:schemeClr val="accent1"/>
          </a:solidFill>
          <a:ln w="12700">
            <a:solidFill>
              <a:schemeClr val="tx1"/>
            </a:solidFill>
            <a:miter lim="800000"/>
            <a:headEnd type="none" w="sm" len="sm"/>
            <a:tailEnd type="none" w="sm" len="sm"/>
          </a:ln>
        </p:spPr>
        <p:txBody>
          <a:bodyPr wrap="none" anchor="ctr"/>
          <a:lstStyle/>
          <a:p>
            <a:endParaRPr lang="fr-CH"/>
          </a:p>
        </p:txBody>
      </p:sp>
      <p:sp>
        <p:nvSpPr>
          <p:cNvPr id="118822" name="Rectangle 41"/>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21962" name="Object 42"/>
          <p:cNvGraphicFramePr>
            <a:graphicFrameLocks noChangeAspect="1"/>
          </p:cNvGraphicFramePr>
          <p:nvPr/>
        </p:nvGraphicFramePr>
        <p:xfrm>
          <a:off x="6516688" y="5229225"/>
          <a:ext cx="1825625" cy="401638"/>
        </p:xfrm>
        <a:graphic>
          <a:graphicData uri="http://schemas.openxmlformats.org/presentationml/2006/ole">
            <mc:AlternateContent xmlns:mc="http://schemas.openxmlformats.org/markup-compatibility/2006">
              <mc:Choice xmlns:v="urn:schemas-microsoft-com:vml" Requires="v">
                <p:oleObj spid="_x0000_s118871" name="Equation" r:id="rId10" imgW="1257300" imgH="279400" progId="Equation.3">
                  <p:embed/>
                </p:oleObj>
              </mc:Choice>
              <mc:Fallback>
                <p:oleObj name="Equation" r:id="rId10" imgW="1257300" imgH="279400" progId="Equation.3">
                  <p:embed/>
                  <p:pic>
                    <p:nvPicPr>
                      <p:cNvPr id="0" name="Object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5229225"/>
                        <a:ext cx="18256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1963" name="AutoShape 43"/>
          <p:cNvSpPr>
            <a:spLocks noChangeArrowheads="1"/>
          </p:cNvSpPr>
          <p:nvPr/>
        </p:nvSpPr>
        <p:spPr bwMode="auto">
          <a:xfrm>
            <a:off x="5003800" y="5300663"/>
            <a:ext cx="942975" cy="266700"/>
          </a:xfrm>
          <a:prstGeom prst="rightArrow">
            <a:avLst>
              <a:gd name="adj1" fmla="val 50000"/>
              <a:gd name="adj2" fmla="val 88393"/>
            </a:avLst>
          </a:prstGeom>
          <a:solidFill>
            <a:schemeClr val="accent1"/>
          </a:solidFill>
          <a:ln w="12700">
            <a:solidFill>
              <a:schemeClr val="tx1"/>
            </a:solidFill>
            <a:miter lim="800000"/>
            <a:headEnd type="none" w="sm" len="sm"/>
            <a:tailEnd type="none" w="sm" len="sm"/>
          </a:ln>
        </p:spPr>
        <p:txBody>
          <a:bodyPr wrap="none" anchor="ctr"/>
          <a:lstStyle/>
          <a:p>
            <a:endParaRPr lang="fr-CH"/>
          </a:p>
        </p:txBody>
      </p:sp>
      <p:graphicFrame>
        <p:nvGraphicFramePr>
          <p:cNvPr id="721965" name="Object 45"/>
          <p:cNvGraphicFramePr>
            <a:graphicFrameLocks noChangeAspect="1"/>
          </p:cNvGraphicFramePr>
          <p:nvPr/>
        </p:nvGraphicFramePr>
        <p:xfrm>
          <a:off x="2051050" y="3500438"/>
          <a:ext cx="2368550" cy="733425"/>
        </p:xfrm>
        <a:graphic>
          <a:graphicData uri="http://schemas.openxmlformats.org/presentationml/2006/ole">
            <mc:AlternateContent xmlns:mc="http://schemas.openxmlformats.org/markup-compatibility/2006">
              <mc:Choice xmlns:v="urn:schemas-microsoft-com:vml" Requires="v">
                <p:oleObj spid="_x0000_s118872" name="Equation" r:id="rId12" imgW="1879600" imgH="584200" progId="Equation.DSMT4">
                  <p:embed/>
                </p:oleObj>
              </mc:Choice>
              <mc:Fallback>
                <p:oleObj name="Equation" r:id="rId12" imgW="1879600" imgH="584200" progId="Equation.DSMT4">
                  <p:embed/>
                  <p:pic>
                    <p:nvPicPr>
                      <p:cNvPr id="0"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1050" y="3500438"/>
                        <a:ext cx="2368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1968" name="Text Box 48"/>
          <p:cNvSpPr txBox="1">
            <a:spLocks noChangeArrowheads="1"/>
          </p:cNvSpPr>
          <p:nvPr/>
        </p:nvSpPr>
        <p:spPr bwMode="auto">
          <a:xfrm>
            <a:off x="879475" y="4475163"/>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CH" sz="2000">
                <a:latin typeface="Calibri" charset="0"/>
                <a:cs typeface="Calibri" charset="0"/>
              </a:rPr>
              <a:t>corresponding</a:t>
            </a:r>
            <a:r>
              <a:rPr lang="fr-CH" sz="2000"/>
              <a:t> to</a:t>
            </a:r>
          </a:p>
        </p:txBody>
      </p:sp>
      <p:sp>
        <p:nvSpPr>
          <p:cNvPr id="4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Openings in Shielded Enclosures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21964"/>
                                        </p:tgtEl>
                                        <p:attrNameLst>
                                          <p:attrName>style.visibility</p:attrName>
                                        </p:attrNameLst>
                                      </p:cBhvr>
                                      <p:to>
                                        <p:strVal val="visible"/>
                                      </p:to>
                                    </p:set>
                                    <p:animEffect transition="in" filter="randombar(horizontal)">
                                      <p:cBhvr>
                                        <p:cTn id="7" dur="500"/>
                                        <p:tgtEl>
                                          <p:spTgt spid="721964"/>
                                        </p:tgtEl>
                                      </p:cBhvr>
                                    </p:animEffect>
                                  </p:childTnLst>
                                </p:cTn>
                              </p:par>
                              <p:par>
                                <p:cTn id="8" presetID="14" presetClass="entr" presetSubtype="10" fill="hold" nodeType="withEffect">
                                  <p:stCondLst>
                                    <p:cond delay="0"/>
                                  </p:stCondLst>
                                  <p:childTnLst>
                                    <p:set>
                                      <p:cBhvr>
                                        <p:cTn id="9" dur="1" fill="hold">
                                          <p:stCondLst>
                                            <p:cond delay="0"/>
                                          </p:stCondLst>
                                        </p:cTn>
                                        <p:tgtEl>
                                          <p:spTgt spid="721965"/>
                                        </p:tgtEl>
                                        <p:attrNameLst>
                                          <p:attrName>style.visibility</p:attrName>
                                        </p:attrNameLst>
                                      </p:cBhvr>
                                      <p:to>
                                        <p:strVal val="visible"/>
                                      </p:to>
                                    </p:set>
                                    <p:animEffect transition="in" filter="randombar(horizontal)">
                                      <p:cBhvr>
                                        <p:cTn id="10" dur="500"/>
                                        <p:tgtEl>
                                          <p:spTgt spid="7219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21968"/>
                                        </p:tgtEl>
                                        <p:attrNameLst>
                                          <p:attrName>style.visibility</p:attrName>
                                        </p:attrNameLst>
                                      </p:cBhvr>
                                      <p:to>
                                        <p:strVal val="visible"/>
                                      </p:to>
                                    </p:set>
                                    <p:animEffect transition="in" filter="randombar(horizontal)">
                                      <p:cBhvr>
                                        <p:cTn id="15" dur="500"/>
                                        <p:tgtEl>
                                          <p:spTgt spid="721968"/>
                                        </p:tgtEl>
                                      </p:cBhvr>
                                    </p:animEffect>
                                  </p:childTnLst>
                                </p:cTn>
                              </p:par>
                              <p:par>
                                <p:cTn id="16" presetID="14" presetClass="entr" presetSubtype="10" fill="hold" nodeType="withEffect">
                                  <p:stCondLst>
                                    <p:cond delay="0"/>
                                  </p:stCondLst>
                                  <p:childTnLst>
                                    <p:set>
                                      <p:cBhvr>
                                        <p:cTn id="17" dur="1" fill="hold">
                                          <p:stCondLst>
                                            <p:cond delay="0"/>
                                          </p:stCondLst>
                                        </p:cTn>
                                        <p:tgtEl>
                                          <p:spTgt spid="721957"/>
                                        </p:tgtEl>
                                        <p:attrNameLst>
                                          <p:attrName>style.visibility</p:attrName>
                                        </p:attrNameLst>
                                      </p:cBhvr>
                                      <p:to>
                                        <p:strVal val="visible"/>
                                      </p:to>
                                    </p:set>
                                    <p:animEffect transition="in" filter="randombar(horizontal)">
                                      <p:cBhvr>
                                        <p:cTn id="18" dur="500"/>
                                        <p:tgtEl>
                                          <p:spTgt spid="7219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21960"/>
                                        </p:tgtEl>
                                        <p:attrNameLst>
                                          <p:attrName>style.visibility</p:attrName>
                                        </p:attrNameLst>
                                      </p:cBhvr>
                                      <p:to>
                                        <p:strVal val="visible"/>
                                      </p:to>
                                    </p:set>
                                    <p:animEffect transition="in" filter="randombar(horizontal)">
                                      <p:cBhvr>
                                        <p:cTn id="23" dur="500"/>
                                        <p:tgtEl>
                                          <p:spTgt spid="721960"/>
                                        </p:tgtEl>
                                      </p:cBhvr>
                                    </p:animEffect>
                                  </p:childTnLst>
                                </p:cTn>
                              </p:par>
                              <p:par>
                                <p:cTn id="24" presetID="14" presetClass="entr" presetSubtype="10" fill="hold" nodeType="withEffect">
                                  <p:stCondLst>
                                    <p:cond delay="0"/>
                                  </p:stCondLst>
                                  <p:childTnLst>
                                    <p:set>
                                      <p:cBhvr>
                                        <p:cTn id="25" dur="1" fill="hold">
                                          <p:stCondLst>
                                            <p:cond delay="0"/>
                                          </p:stCondLst>
                                        </p:cTn>
                                        <p:tgtEl>
                                          <p:spTgt spid="721959"/>
                                        </p:tgtEl>
                                        <p:attrNameLst>
                                          <p:attrName>style.visibility</p:attrName>
                                        </p:attrNameLst>
                                      </p:cBhvr>
                                      <p:to>
                                        <p:strVal val="visible"/>
                                      </p:to>
                                    </p:set>
                                    <p:animEffect transition="in" filter="randombar(horizontal)">
                                      <p:cBhvr>
                                        <p:cTn id="26" dur="500"/>
                                        <p:tgtEl>
                                          <p:spTgt spid="7219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21963"/>
                                        </p:tgtEl>
                                        <p:attrNameLst>
                                          <p:attrName>style.visibility</p:attrName>
                                        </p:attrNameLst>
                                      </p:cBhvr>
                                      <p:to>
                                        <p:strVal val="visible"/>
                                      </p:to>
                                    </p:set>
                                    <p:animEffect transition="in" filter="randombar(horizontal)">
                                      <p:cBhvr>
                                        <p:cTn id="31" dur="500"/>
                                        <p:tgtEl>
                                          <p:spTgt spid="721963"/>
                                        </p:tgtEl>
                                      </p:cBhvr>
                                    </p:animEffect>
                                  </p:childTnLst>
                                </p:cTn>
                              </p:par>
                              <p:par>
                                <p:cTn id="32" presetID="14" presetClass="entr" presetSubtype="10" fill="hold" nodeType="withEffect">
                                  <p:stCondLst>
                                    <p:cond delay="0"/>
                                  </p:stCondLst>
                                  <p:childTnLst>
                                    <p:set>
                                      <p:cBhvr>
                                        <p:cTn id="33" dur="1" fill="hold">
                                          <p:stCondLst>
                                            <p:cond delay="0"/>
                                          </p:stCondLst>
                                        </p:cTn>
                                        <p:tgtEl>
                                          <p:spTgt spid="721962"/>
                                        </p:tgtEl>
                                        <p:attrNameLst>
                                          <p:attrName>style.visibility</p:attrName>
                                        </p:attrNameLst>
                                      </p:cBhvr>
                                      <p:to>
                                        <p:strVal val="visible"/>
                                      </p:to>
                                    </p:set>
                                    <p:animEffect transition="in" filter="randombar(horizontal)">
                                      <p:cBhvr>
                                        <p:cTn id="34" dur="500"/>
                                        <p:tgtEl>
                                          <p:spTgt spid="72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64" grpId="0"/>
      <p:bldP spid="721960" grpId="0" animBg="1"/>
      <p:bldP spid="721963" grpId="0" animBg="1"/>
      <p:bldP spid="72196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4" name="Rectangle 4"/>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5" name="Rectangle 5"/>
          <p:cNvSpPr>
            <a:spLocks noChangeArrowheads="1"/>
          </p:cNvSpPr>
          <p:nvPr/>
        </p:nvSpPr>
        <p:spPr bwMode="auto">
          <a:xfrm>
            <a:off x="3209925"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6" name="Rectangle 6"/>
          <p:cNvSpPr>
            <a:spLocks noChangeArrowheads="1"/>
          </p:cNvSpPr>
          <p:nvPr/>
        </p:nvSpPr>
        <p:spPr bwMode="auto">
          <a:xfrm>
            <a:off x="3362325"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7" name="Rectangle 7"/>
          <p:cNvSpPr>
            <a:spLocks noChangeArrowheads="1"/>
          </p:cNvSpPr>
          <p:nvPr/>
        </p:nvSpPr>
        <p:spPr bwMode="auto">
          <a:xfrm>
            <a:off x="3038475"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8" name="Rectangle 8"/>
          <p:cNvSpPr>
            <a:spLocks noChangeArrowheads="1"/>
          </p:cNvSpPr>
          <p:nvPr/>
        </p:nvSpPr>
        <p:spPr bwMode="auto">
          <a:xfrm>
            <a:off x="4268788"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39" name="Rectangle 9"/>
          <p:cNvSpPr>
            <a:spLocks noChangeArrowheads="1"/>
          </p:cNvSpPr>
          <p:nvPr/>
        </p:nvSpPr>
        <p:spPr bwMode="auto">
          <a:xfrm>
            <a:off x="4256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0" name="Rectangle 10"/>
          <p:cNvSpPr>
            <a:spLocks noChangeArrowheads="1"/>
          </p:cNvSpPr>
          <p:nvPr/>
        </p:nvSpPr>
        <p:spPr bwMode="auto">
          <a:xfrm>
            <a:off x="2370138"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1" name="Rectangle 11"/>
          <p:cNvSpPr>
            <a:spLocks noChangeArrowheads="1"/>
          </p:cNvSpPr>
          <p:nvPr/>
        </p:nvSpPr>
        <p:spPr bwMode="auto">
          <a:xfrm>
            <a:off x="2105025" y="1462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2" name="Rectangle 12"/>
          <p:cNvSpPr>
            <a:spLocks noChangeArrowheads="1"/>
          </p:cNvSpPr>
          <p:nvPr/>
        </p:nvSpPr>
        <p:spPr bwMode="auto">
          <a:xfrm>
            <a:off x="232568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3" name="Rectangle 13"/>
          <p:cNvSpPr>
            <a:spLocks noChangeArrowheads="1"/>
          </p:cNvSpPr>
          <p:nvPr/>
        </p:nvSpPr>
        <p:spPr bwMode="auto">
          <a:xfrm>
            <a:off x="2566988"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4" name="Rectangle 14"/>
          <p:cNvSpPr>
            <a:spLocks noChangeArrowheads="1"/>
          </p:cNvSpPr>
          <p:nvPr/>
        </p:nvSpPr>
        <p:spPr bwMode="auto">
          <a:xfrm>
            <a:off x="204470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5" name="Rectangle 15"/>
          <p:cNvSpPr>
            <a:spLocks noChangeArrowheads="1"/>
          </p:cNvSpPr>
          <p:nvPr/>
        </p:nvSpPr>
        <p:spPr bwMode="auto">
          <a:xfrm>
            <a:off x="38687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6" name="Rectangle 16"/>
          <p:cNvSpPr>
            <a:spLocks noChangeArrowheads="1"/>
          </p:cNvSpPr>
          <p:nvPr/>
        </p:nvSpPr>
        <p:spPr bwMode="auto">
          <a:xfrm>
            <a:off x="3838575"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7" name="Rectangle 17"/>
          <p:cNvSpPr>
            <a:spLocks noChangeArrowheads="1"/>
          </p:cNvSpPr>
          <p:nvPr/>
        </p:nvSpPr>
        <p:spPr bwMode="auto">
          <a:xfrm>
            <a:off x="38195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8" name="Rectangle 18"/>
          <p:cNvSpPr>
            <a:spLocks noChangeArrowheads="1"/>
          </p:cNvSpPr>
          <p:nvPr/>
        </p:nvSpPr>
        <p:spPr bwMode="auto">
          <a:xfrm>
            <a:off x="34686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49" name="Rectangle 19"/>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0" name="Rectangle 20"/>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1" name="Rectangle 21"/>
          <p:cNvSpPr>
            <a:spLocks noChangeArrowheads="1"/>
          </p:cNvSpPr>
          <p:nvPr/>
        </p:nvSpPr>
        <p:spPr bwMode="auto">
          <a:xfrm>
            <a:off x="43656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2" name="Rectangle 22"/>
          <p:cNvSpPr>
            <a:spLocks noChangeArrowheads="1"/>
          </p:cNvSpPr>
          <p:nvPr/>
        </p:nvSpPr>
        <p:spPr bwMode="auto">
          <a:xfrm>
            <a:off x="2298700" y="1362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3" name="Rectangle 23"/>
          <p:cNvSpPr>
            <a:spLocks noChangeArrowheads="1"/>
          </p:cNvSpPr>
          <p:nvPr/>
        </p:nvSpPr>
        <p:spPr bwMode="auto">
          <a:xfrm>
            <a:off x="2862263" y="133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4" name="Rectangle 24"/>
          <p:cNvSpPr>
            <a:spLocks noChangeArrowheads="1"/>
          </p:cNvSpPr>
          <p:nvPr/>
        </p:nvSpPr>
        <p:spPr bwMode="auto">
          <a:xfrm>
            <a:off x="176212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5" name="Rectangle 25"/>
          <p:cNvSpPr>
            <a:spLocks noChangeArrowheads="1"/>
          </p:cNvSpPr>
          <p:nvPr/>
        </p:nvSpPr>
        <p:spPr bwMode="auto">
          <a:xfrm>
            <a:off x="1766888"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6" name="Rectangle 26"/>
          <p:cNvSpPr>
            <a:spLocks noChangeArrowheads="1"/>
          </p:cNvSpPr>
          <p:nvPr/>
        </p:nvSpPr>
        <p:spPr bwMode="auto">
          <a:xfrm>
            <a:off x="242252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7" name="Rectangle 27"/>
          <p:cNvSpPr>
            <a:spLocks noChangeArrowheads="1"/>
          </p:cNvSpPr>
          <p:nvPr/>
        </p:nvSpPr>
        <p:spPr bwMode="auto">
          <a:xfrm>
            <a:off x="3190875" y="-138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8" name="Rectangle 28"/>
          <p:cNvSpPr>
            <a:spLocks noChangeArrowheads="1"/>
          </p:cNvSpPr>
          <p:nvPr/>
        </p:nvSpPr>
        <p:spPr bwMode="auto">
          <a:xfrm>
            <a:off x="3051175"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0859" name="Rectangle 29"/>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0" name="Rectangle 30"/>
          <p:cNvSpPr>
            <a:spLocks noChangeArrowheads="1"/>
          </p:cNvSpPr>
          <p:nvPr/>
        </p:nvSpPr>
        <p:spPr bwMode="auto">
          <a:xfrm>
            <a:off x="492125" y="1552575"/>
            <a:ext cx="77374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eaLnBrk="1" hangingPunct="1">
              <a:spcBef>
                <a:spcPct val="20000"/>
              </a:spcBef>
              <a:buClr>
                <a:schemeClr val="accent2"/>
              </a:buClr>
              <a:buFontTx/>
              <a:buChar char="•"/>
            </a:pPr>
            <a:r>
              <a:rPr lang="fr-FR" sz="2000">
                <a:latin typeface="Calibri" charset="0"/>
                <a:cs typeface="Calibri" charset="0"/>
              </a:rPr>
              <a:t>The reflection loss is given by</a:t>
            </a:r>
          </a:p>
          <a:p>
            <a:pPr marL="342900" indent="-342900" algn="just" eaLnBrk="1" hangingPunct="1">
              <a:spcBef>
                <a:spcPct val="20000"/>
              </a:spcBef>
              <a:buClr>
                <a:schemeClr val="accent2"/>
              </a:buClr>
              <a:buFontTx/>
              <a:buChar char="•"/>
            </a:pPr>
            <a:endParaRPr lang="en-US" sz="2000">
              <a:latin typeface="Calibri" charset="0"/>
              <a:cs typeface="Calibri" charset="0"/>
            </a:endParaRPr>
          </a:p>
        </p:txBody>
      </p:sp>
      <p:sp>
        <p:nvSpPr>
          <p:cNvPr id="120861" name="Rectangle 31"/>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2"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3" name="Rectangle 33"/>
          <p:cNvSpPr>
            <a:spLocks noChangeArrowheads="1"/>
          </p:cNvSpPr>
          <p:nvPr/>
        </p:nvSpPr>
        <p:spPr bwMode="auto">
          <a:xfrm>
            <a:off x="0" y="3138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4" name="Rectangle 34"/>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5" name="Rectangle 35"/>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6" name="Rectangle 36"/>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sp>
        <p:nvSpPr>
          <p:cNvPr id="120867" name="Rectangle 37"/>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120868" name="Object 38"/>
          <p:cNvGraphicFramePr>
            <a:graphicFrameLocks noChangeAspect="1"/>
          </p:cNvGraphicFramePr>
          <p:nvPr/>
        </p:nvGraphicFramePr>
        <p:xfrm>
          <a:off x="1609725" y="2147888"/>
          <a:ext cx="3998913" cy="390525"/>
        </p:xfrm>
        <a:graphic>
          <a:graphicData uri="http://schemas.openxmlformats.org/presentationml/2006/ole">
            <mc:AlternateContent xmlns:mc="http://schemas.openxmlformats.org/markup-compatibility/2006">
              <mc:Choice xmlns:v="urn:schemas-microsoft-com:vml" Requires="v">
                <p:oleObj spid="_x0000_s120889" name="Equation" r:id="rId4" imgW="2832100" imgH="279400" progId="Equation.3">
                  <p:embed/>
                </p:oleObj>
              </mc:Choice>
              <mc:Fallback>
                <p:oleObj name="Equation" r:id="rId4" imgW="2832100" imgH="279400" progId="Equation.3">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2147888"/>
                        <a:ext cx="39989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4007" name="Rectangle 39"/>
          <p:cNvSpPr>
            <a:spLocks noChangeArrowheads="1"/>
          </p:cNvSpPr>
          <p:nvPr/>
        </p:nvSpPr>
        <p:spPr bwMode="auto">
          <a:xfrm>
            <a:off x="488950" y="2835275"/>
            <a:ext cx="7737475" cy="2524125"/>
          </a:xfrm>
          <a:prstGeom prst="rect">
            <a:avLst/>
          </a:prstGeom>
          <a:noFill/>
          <a:ln w="9525">
            <a:noFill/>
            <a:miter lim="800000"/>
            <a:headEnd/>
            <a:tailEnd/>
          </a:ln>
          <a:effectLst/>
        </p:spPr>
        <p:txBody>
          <a:bodyPr lIns="92075" tIns="46038" rIns="92075" bIns="46038"/>
          <a:lstStyle/>
          <a:p>
            <a:pPr marL="342900" indent="-342900" algn="just" eaLnBrk="1" hangingPunct="1">
              <a:spcBef>
                <a:spcPct val="20000"/>
              </a:spcBef>
              <a:buClr>
                <a:schemeClr val="accent2"/>
              </a:buClr>
              <a:buFontTx/>
              <a:buChar char="•"/>
              <a:defRPr/>
            </a:pPr>
            <a:r>
              <a:rPr lang="fr-FR" sz="2000" dirty="0">
                <a:latin typeface="Calibri"/>
                <a:cs typeface="Calibri"/>
              </a:rPr>
              <a:t>The total </a:t>
            </a:r>
            <a:r>
              <a:rPr lang="fr-FR" sz="2000" dirty="0" err="1">
                <a:latin typeface="Calibri"/>
                <a:cs typeface="Calibri"/>
              </a:rPr>
              <a:t>shielding</a:t>
            </a:r>
            <a:r>
              <a:rPr lang="fr-FR" sz="2000" dirty="0">
                <a:latin typeface="Calibri"/>
                <a:cs typeface="Calibri"/>
              </a:rPr>
              <a:t> </a:t>
            </a:r>
            <a:r>
              <a:rPr lang="fr-FR" sz="2000" dirty="0" err="1">
                <a:latin typeface="Calibri"/>
                <a:cs typeface="Calibri"/>
              </a:rPr>
              <a:t>effectiveness</a:t>
            </a:r>
            <a:r>
              <a:rPr lang="fr-FR" sz="2000" dirty="0">
                <a:latin typeface="Calibri"/>
                <a:cs typeface="Calibri"/>
              </a:rPr>
              <a:t> </a:t>
            </a:r>
            <a:r>
              <a:rPr lang="fr-FR" sz="2000" dirty="0" err="1">
                <a:latin typeface="Calibri"/>
                <a:cs typeface="Calibri"/>
              </a:rPr>
              <a:t>is</a:t>
            </a:r>
            <a:r>
              <a:rPr lang="fr-FR" sz="2000" dirty="0">
                <a:latin typeface="Calibri"/>
                <a:cs typeface="Calibri"/>
              </a:rPr>
              <a:t> </a:t>
            </a:r>
            <a:r>
              <a:rPr lang="fr-FR" sz="2000" dirty="0" err="1">
                <a:latin typeface="Calibri"/>
                <a:cs typeface="Calibri"/>
              </a:rPr>
              <a:t>given</a:t>
            </a:r>
            <a:r>
              <a:rPr lang="fr-FR" sz="2000" dirty="0">
                <a:latin typeface="Calibri"/>
                <a:cs typeface="Calibri"/>
              </a:rPr>
              <a:t> by</a:t>
            </a:r>
          </a:p>
          <a:p>
            <a:pPr marL="342900" indent="-342900" algn="just" eaLnBrk="1" hangingPunct="1">
              <a:spcBef>
                <a:spcPct val="20000"/>
              </a:spcBef>
              <a:buClr>
                <a:schemeClr val="accent2"/>
              </a:buClr>
              <a:buFontTx/>
              <a:buChar char="•"/>
              <a:defRPr/>
            </a:pPr>
            <a:endParaRPr lang="en-US" sz="2000" dirty="0">
              <a:ea typeface="+mn-ea"/>
              <a:cs typeface="+mn-cs"/>
            </a:endParaRPr>
          </a:p>
        </p:txBody>
      </p:sp>
      <p:sp>
        <p:nvSpPr>
          <p:cNvPr id="120870" name="Rectangle 40"/>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120871" name="Object 41"/>
          <p:cNvGraphicFramePr>
            <a:graphicFrameLocks noChangeAspect="1"/>
          </p:cNvGraphicFramePr>
          <p:nvPr/>
        </p:nvGraphicFramePr>
        <p:xfrm>
          <a:off x="1647825" y="3490913"/>
          <a:ext cx="3830638" cy="371475"/>
        </p:xfrm>
        <a:graphic>
          <a:graphicData uri="http://schemas.openxmlformats.org/presentationml/2006/ole">
            <mc:AlternateContent xmlns:mc="http://schemas.openxmlformats.org/markup-compatibility/2006">
              <mc:Choice xmlns:v="urn:schemas-microsoft-com:vml" Requires="v">
                <p:oleObj spid="_x0000_s120890" name="Equation" r:id="rId6" imgW="2844800" imgH="279400" progId="Equation.DSMT4">
                  <p:embed/>
                </p:oleObj>
              </mc:Choice>
              <mc:Fallback>
                <p:oleObj name="Equation" r:id="rId6" imgW="2844800" imgH="279400" progId="Equation.DSMT4">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825" y="3490913"/>
                        <a:ext cx="38306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Openings in Shielded Enclosures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2" name="Rectangle 4"/>
          <p:cNvSpPr>
            <a:spLocks noChangeArrowheads="1"/>
          </p:cNvSpPr>
          <p:nvPr/>
        </p:nvSpPr>
        <p:spPr bwMode="auto">
          <a:xfrm>
            <a:off x="269557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3" name="Rectangle 5"/>
          <p:cNvSpPr>
            <a:spLocks noChangeArrowheads="1"/>
          </p:cNvSpPr>
          <p:nvPr/>
        </p:nvSpPr>
        <p:spPr bwMode="auto">
          <a:xfrm>
            <a:off x="3209925" y="2600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4" name="Rectangle 6"/>
          <p:cNvSpPr>
            <a:spLocks noChangeArrowheads="1"/>
          </p:cNvSpPr>
          <p:nvPr/>
        </p:nvSpPr>
        <p:spPr bwMode="auto">
          <a:xfrm>
            <a:off x="3362325" y="258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5" name="Rectangle 7"/>
          <p:cNvSpPr>
            <a:spLocks noChangeArrowheads="1"/>
          </p:cNvSpPr>
          <p:nvPr/>
        </p:nvSpPr>
        <p:spPr bwMode="auto">
          <a:xfrm>
            <a:off x="3038475"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6" name="Rectangle 8"/>
          <p:cNvSpPr>
            <a:spLocks noChangeArrowheads="1"/>
          </p:cNvSpPr>
          <p:nvPr/>
        </p:nvSpPr>
        <p:spPr bwMode="auto">
          <a:xfrm>
            <a:off x="4268788"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7" name="Rectangle 9"/>
          <p:cNvSpPr>
            <a:spLocks noChangeArrowheads="1"/>
          </p:cNvSpPr>
          <p:nvPr/>
        </p:nvSpPr>
        <p:spPr bwMode="auto">
          <a:xfrm>
            <a:off x="4256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8" name="Rectangle 10"/>
          <p:cNvSpPr>
            <a:spLocks noChangeArrowheads="1"/>
          </p:cNvSpPr>
          <p:nvPr/>
        </p:nvSpPr>
        <p:spPr bwMode="auto">
          <a:xfrm>
            <a:off x="2370138"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89" name="Rectangle 11"/>
          <p:cNvSpPr>
            <a:spLocks noChangeArrowheads="1"/>
          </p:cNvSpPr>
          <p:nvPr/>
        </p:nvSpPr>
        <p:spPr bwMode="auto">
          <a:xfrm>
            <a:off x="2105025" y="1462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0" name="Rectangle 12"/>
          <p:cNvSpPr>
            <a:spLocks noChangeArrowheads="1"/>
          </p:cNvSpPr>
          <p:nvPr/>
        </p:nvSpPr>
        <p:spPr bwMode="auto">
          <a:xfrm>
            <a:off x="232568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1" name="Rectangle 13"/>
          <p:cNvSpPr>
            <a:spLocks noChangeArrowheads="1"/>
          </p:cNvSpPr>
          <p:nvPr/>
        </p:nvSpPr>
        <p:spPr bwMode="auto">
          <a:xfrm>
            <a:off x="2566988"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2" name="Rectangle 14"/>
          <p:cNvSpPr>
            <a:spLocks noChangeArrowheads="1"/>
          </p:cNvSpPr>
          <p:nvPr/>
        </p:nvSpPr>
        <p:spPr bwMode="auto">
          <a:xfrm>
            <a:off x="2044700"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3" name="Rectangle 15"/>
          <p:cNvSpPr>
            <a:spLocks noChangeArrowheads="1"/>
          </p:cNvSpPr>
          <p:nvPr/>
        </p:nvSpPr>
        <p:spPr bwMode="auto">
          <a:xfrm>
            <a:off x="38687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4" name="Rectangle 16"/>
          <p:cNvSpPr>
            <a:spLocks noChangeArrowheads="1"/>
          </p:cNvSpPr>
          <p:nvPr/>
        </p:nvSpPr>
        <p:spPr bwMode="auto">
          <a:xfrm>
            <a:off x="3838575"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5" name="Rectangle 17"/>
          <p:cNvSpPr>
            <a:spLocks noChangeArrowheads="1"/>
          </p:cNvSpPr>
          <p:nvPr/>
        </p:nvSpPr>
        <p:spPr bwMode="auto">
          <a:xfrm>
            <a:off x="38195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6" name="Rectangle 18"/>
          <p:cNvSpPr>
            <a:spLocks noChangeArrowheads="1"/>
          </p:cNvSpPr>
          <p:nvPr/>
        </p:nvSpPr>
        <p:spPr bwMode="auto">
          <a:xfrm>
            <a:off x="34686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7" name="Rectangle 19"/>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8" name="Rectangle 20"/>
          <p:cNvSpPr>
            <a:spLocks noChangeArrowheads="1"/>
          </p:cNvSpPr>
          <p:nvPr/>
        </p:nvSpPr>
        <p:spPr bwMode="auto">
          <a:xfrm>
            <a:off x="4383088"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899" name="Rectangle 21"/>
          <p:cNvSpPr>
            <a:spLocks noChangeArrowheads="1"/>
          </p:cNvSpPr>
          <p:nvPr/>
        </p:nvSpPr>
        <p:spPr bwMode="auto">
          <a:xfrm>
            <a:off x="4365625"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0" name="Rectangle 22"/>
          <p:cNvSpPr>
            <a:spLocks noChangeArrowheads="1"/>
          </p:cNvSpPr>
          <p:nvPr/>
        </p:nvSpPr>
        <p:spPr bwMode="auto">
          <a:xfrm>
            <a:off x="2298700" y="1362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1" name="Rectangle 23"/>
          <p:cNvSpPr>
            <a:spLocks noChangeArrowheads="1"/>
          </p:cNvSpPr>
          <p:nvPr/>
        </p:nvSpPr>
        <p:spPr bwMode="auto">
          <a:xfrm>
            <a:off x="2862263" y="133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2" name="Rectangle 24"/>
          <p:cNvSpPr>
            <a:spLocks noChangeArrowheads="1"/>
          </p:cNvSpPr>
          <p:nvPr/>
        </p:nvSpPr>
        <p:spPr bwMode="auto">
          <a:xfrm>
            <a:off x="176212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3" name="Rectangle 25"/>
          <p:cNvSpPr>
            <a:spLocks noChangeArrowheads="1"/>
          </p:cNvSpPr>
          <p:nvPr/>
        </p:nvSpPr>
        <p:spPr bwMode="auto">
          <a:xfrm>
            <a:off x="1766888"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4" name="Rectangle 26"/>
          <p:cNvSpPr>
            <a:spLocks noChangeArrowheads="1"/>
          </p:cNvSpPr>
          <p:nvPr/>
        </p:nvSpPr>
        <p:spPr bwMode="auto">
          <a:xfrm>
            <a:off x="242252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5" name="Rectangle 27"/>
          <p:cNvSpPr>
            <a:spLocks noChangeArrowheads="1"/>
          </p:cNvSpPr>
          <p:nvPr/>
        </p:nvSpPr>
        <p:spPr bwMode="auto">
          <a:xfrm>
            <a:off x="3190875" y="-138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6" name="Rectangle 28"/>
          <p:cNvSpPr>
            <a:spLocks noChangeArrowheads="1"/>
          </p:cNvSpPr>
          <p:nvPr/>
        </p:nvSpPr>
        <p:spPr bwMode="auto">
          <a:xfrm>
            <a:off x="3051175"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CH"/>
          </a:p>
        </p:txBody>
      </p:sp>
      <p:sp>
        <p:nvSpPr>
          <p:cNvPr id="122907" name="Rectangle 29"/>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pic>
        <p:nvPicPr>
          <p:cNvPr id="122908" name="Picture 30" descr="honeyc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2924175"/>
            <a:ext cx="4086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9" name="Rectangle 33"/>
          <p:cNvSpPr>
            <a:spLocks noChangeArrowheads="1"/>
          </p:cNvSpPr>
          <p:nvPr/>
        </p:nvSpPr>
        <p:spPr bwMode="auto">
          <a:xfrm>
            <a:off x="0"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fr-CH"/>
          </a:p>
        </p:txBody>
      </p:sp>
      <p:graphicFrame>
        <p:nvGraphicFramePr>
          <p:cNvPr id="726050" name="Object 34"/>
          <p:cNvGraphicFramePr>
            <a:graphicFrameLocks noChangeAspect="1"/>
          </p:cNvGraphicFramePr>
          <p:nvPr/>
        </p:nvGraphicFramePr>
        <p:xfrm>
          <a:off x="1187450" y="3860800"/>
          <a:ext cx="4260850" cy="647700"/>
        </p:xfrm>
        <a:graphic>
          <a:graphicData uri="http://schemas.openxmlformats.org/presentationml/2006/ole">
            <mc:AlternateContent xmlns:mc="http://schemas.openxmlformats.org/markup-compatibility/2006">
              <mc:Choice xmlns:v="urn:schemas-microsoft-com:vml" Requires="v">
                <p:oleObj spid="_x0000_s122923" name="Equation" r:id="rId5" imgW="3568700" imgH="546100" progId="Equation.DSMT4">
                  <p:embed/>
                </p:oleObj>
              </mc:Choice>
              <mc:Fallback>
                <p:oleObj name="Equation" r:id="rId5" imgW="3568700" imgH="5461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860800"/>
                        <a:ext cx="4260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6051" name="Rectangle 35"/>
          <p:cNvSpPr>
            <a:spLocks noChangeArrowheads="1"/>
          </p:cNvSpPr>
          <p:nvPr/>
        </p:nvSpPr>
        <p:spPr bwMode="auto">
          <a:xfrm>
            <a:off x="1047750" y="4619625"/>
            <a:ext cx="4719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just"/>
            <a:r>
              <a:rPr lang="fr-FR" sz="2000">
                <a:latin typeface="Calibri" charset="0"/>
                <a:cs typeface="Calibri" charset="0"/>
              </a:rPr>
              <a:t>n being the total number of cells and </a:t>
            </a:r>
            <a:r>
              <a:rPr lang="fr-FR" sz="2000" i="1">
                <a:latin typeface="Calibri" charset="0"/>
                <a:cs typeface="Calibri" charset="0"/>
              </a:rPr>
              <a:t>f</a:t>
            </a:r>
            <a:r>
              <a:rPr lang="fr-FR" sz="2000">
                <a:latin typeface="Calibri" charset="0"/>
                <a:cs typeface="Calibri" charset="0"/>
              </a:rPr>
              <a:t> &lt;&lt; </a:t>
            </a:r>
            <a:r>
              <a:rPr lang="fr-FR" sz="2000" i="1">
                <a:latin typeface="Calibri" charset="0"/>
                <a:cs typeface="Calibri" charset="0"/>
              </a:rPr>
              <a:t>f</a:t>
            </a:r>
            <a:r>
              <a:rPr lang="fr-FR" sz="2000" baseline="-25000">
                <a:latin typeface="Calibri" charset="0"/>
                <a:cs typeface="Calibri" charset="0"/>
              </a:rPr>
              <a:t>c</a:t>
            </a:r>
          </a:p>
          <a:p>
            <a:pPr algn="just"/>
            <a:endParaRPr lang="fr-FR" sz="2000">
              <a:latin typeface="Calibri" charset="0"/>
              <a:cs typeface="Calibri" charset="0"/>
            </a:endParaRPr>
          </a:p>
        </p:txBody>
      </p:sp>
      <p:sp>
        <p:nvSpPr>
          <p:cNvPr id="122912" name="Rectangle 36"/>
          <p:cNvSpPr>
            <a:spLocks noChangeArrowheads="1"/>
          </p:cNvSpPr>
          <p:nvPr/>
        </p:nvSpPr>
        <p:spPr bwMode="auto">
          <a:xfrm>
            <a:off x="492125" y="1552575"/>
            <a:ext cx="77374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eaLnBrk="1" hangingPunct="1">
              <a:spcBef>
                <a:spcPct val="20000"/>
              </a:spcBef>
              <a:buClr>
                <a:schemeClr val="accent2"/>
              </a:buClr>
              <a:buFontTx/>
              <a:buChar char="•"/>
            </a:pPr>
            <a:r>
              <a:rPr lang="fr-FR" sz="2000">
                <a:latin typeface="Calibri" charset="0"/>
                <a:cs typeface="Calibri" charset="0"/>
              </a:rPr>
              <a:t>Panels made of metallic hexagonal honeycomb maetrials are used to maintain shielding integrity.</a:t>
            </a:r>
          </a:p>
          <a:p>
            <a:pPr marL="342900" indent="-342900" algn="just" eaLnBrk="1" hangingPunct="1">
              <a:spcBef>
                <a:spcPct val="20000"/>
              </a:spcBef>
              <a:buClr>
                <a:schemeClr val="accent2"/>
              </a:buClr>
              <a:buFontTx/>
              <a:buChar char="•"/>
            </a:pPr>
            <a:r>
              <a:rPr lang="fr-FR" sz="2000">
                <a:latin typeface="Calibri" charset="0"/>
                <a:cs typeface="Calibri" charset="0"/>
              </a:rPr>
              <a:t>Air vent panels take advantage of the waveguide principles as they apply to the individual honeycomb cell. </a:t>
            </a:r>
          </a:p>
          <a:p>
            <a:pPr marL="342900" indent="-342900" algn="just" eaLnBrk="1" hangingPunct="1">
              <a:spcBef>
                <a:spcPct val="20000"/>
              </a:spcBef>
              <a:buClr>
                <a:schemeClr val="accent2"/>
              </a:buClr>
              <a:buFontTx/>
              <a:buChar char="•"/>
            </a:pPr>
            <a:endParaRPr lang="en-US" sz="2000">
              <a:latin typeface="Calibri" charset="0"/>
              <a:cs typeface="Calibri" charset="0"/>
            </a:endParaRPr>
          </a:p>
        </p:txBody>
      </p:sp>
      <p:sp>
        <p:nvSpPr>
          <p:cNvPr id="122913" name="Rectangle 37"/>
          <p:cNvSpPr>
            <a:spLocks noChangeArrowheads="1"/>
          </p:cNvSpPr>
          <p:nvPr/>
        </p:nvSpPr>
        <p:spPr bwMode="auto">
          <a:xfrm>
            <a:off x="452438" y="2997200"/>
            <a:ext cx="511175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eaLnBrk="1" hangingPunct="1">
              <a:spcBef>
                <a:spcPct val="20000"/>
              </a:spcBef>
              <a:buClr>
                <a:schemeClr val="accent2"/>
              </a:buClr>
              <a:buFontTx/>
              <a:buChar char="•"/>
            </a:pPr>
            <a:r>
              <a:rPr lang="en-US" sz="2000">
                <a:latin typeface="Calibri" charset="0"/>
                <a:cs typeface="Calibri" charset="0"/>
              </a:rPr>
              <a:t>Total shielding effectiveness for n number of rectangular cells is given by</a:t>
            </a:r>
          </a:p>
        </p:txBody>
      </p:sp>
      <p:sp>
        <p:nvSpPr>
          <p:cNvPr id="3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Honeycomb Air Vents</a:t>
            </a:r>
            <a:endParaRPr lang="en-US" sz="2800" kern="0" dirty="0">
              <a:solidFill>
                <a:sysClr val="window" lastClr="FFFFFF"/>
              </a:solidFill>
              <a:latin typeface="Calibri" charset="0"/>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26050"/>
                                        </p:tgtEl>
                                        <p:attrNameLst>
                                          <p:attrName>style.visibility</p:attrName>
                                        </p:attrNameLst>
                                      </p:cBhvr>
                                      <p:to>
                                        <p:strVal val="visible"/>
                                      </p:to>
                                    </p:set>
                                    <p:animEffect transition="in" filter="randombar(horizontal)">
                                      <p:cBhvr>
                                        <p:cTn id="7" dur="500"/>
                                        <p:tgtEl>
                                          <p:spTgt spid="726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26051"/>
                                        </p:tgtEl>
                                        <p:attrNameLst>
                                          <p:attrName>style.visibility</p:attrName>
                                        </p:attrNameLst>
                                      </p:cBhvr>
                                      <p:to>
                                        <p:strVal val="visible"/>
                                      </p:to>
                                    </p:set>
                                    <p:animEffect transition="in" filter="randombar(horizontal)">
                                      <p:cBhvr>
                                        <p:cTn id="10" dur="500"/>
                                        <p:tgtEl>
                                          <p:spTgt spid="72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90" name="Rectangle 14"/>
          <p:cNvSpPr>
            <a:spLocks noGrp="1" noChangeArrowheads="1"/>
          </p:cNvSpPr>
          <p:nvPr>
            <p:ph type="body" idx="1"/>
          </p:nvPr>
        </p:nvSpPr>
        <p:spPr>
          <a:xfrm>
            <a:off x="838200" y="1295400"/>
            <a:ext cx="7696200" cy="4525963"/>
          </a:xfrm>
          <a:noFill/>
        </p:spPr>
        <p:txBody>
          <a:bodyPr/>
          <a:lstStyle/>
          <a:p>
            <a:pPr eaLnBrk="1" hangingPunct="1"/>
            <a:r>
              <a:rPr lang="en-US" sz="2400" dirty="0">
                <a:latin typeface="Calibri" charset="0"/>
                <a:cs typeface="Calibri" charset="0"/>
              </a:rPr>
              <a:t>Thus, the loop current </a:t>
            </a:r>
            <a:r>
              <a:rPr lang="en-US" sz="2400" i="1" dirty="0">
                <a:latin typeface="Calibri" charset="0"/>
                <a:cs typeface="Calibri" charset="0"/>
              </a:rPr>
              <a:t>I</a:t>
            </a:r>
            <a:r>
              <a:rPr lang="en-US" sz="2400" dirty="0">
                <a:latin typeface="Calibri" charset="0"/>
                <a:cs typeface="Calibri" charset="0"/>
              </a:rPr>
              <a:t> is given as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The B-field at an arbitrary point (</a:t>
            </a:r>
            <a:r>
              <a:rPr lang="en-US" sz="2400" i="1" dirty="0">
                <a:latin typeface="Calibri" charset="0"/>
                <a:cs typeface="Calibri" charset="0"/>
              </a:rPr>
              <a:t>x, y, x</a:t>
            </a:r>
            <a:r>
              <a:rPr lang="en-US" sz="2400" dirty="0">
                <a:latin typeface="Calibri" charset="0"/>
                <a:cs typeface="Calibri" charset="0"/>
              </a:rPr>
              <a:t>) due to the loop current can be calculated as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    where the following are used</a:t>
            </a:r>
          </a:p>
        </p:txBody>
      </p:sp>
      <p:graphicFrame>
        <p:nvGraphicFramePr>
          <p:cNvPr id="613391" name="Object 15"/>
          <p:cNvGraphicFramePr>
            <a:graphicFrameLocks noChangeAspect="1"/>
          </p:cNvGraphicFramePr>
          <p:nvPr/>
        </p:nvGraphicFramePr>
        <p:xfrm>
          <a:off x="2438400" y="1828800"/>
          <a:ext cx="4741863" cy="1012825"/>
        </p:xfrm>
        <a:graphic>
          <a:graphicData uri="http://schemas.openxmlformats.org/presentationml/2006/ole">
            <mc:AlternateContent xmlns:mc="http://schemas.openxmlformats.org/markup-compatibility/2006">
              <mc:Choice xmlns:v="urn:schemas-microsoft-com:vml" Requires="v">
                <p:oleObj spid="_x0000_s14368" name="Equation" r:id="rId4" imgW="3276600" imgH="698500" progId="Equation.3">
                  <p:embed/>
                </p:oleObj>
              </mc:Choice>
              <mc:Fallback>
                <p:oleObj name="Equation" r:id="rId4" imgW="3276600" imgH="6985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28800"/>
                        <a:ext cx="4741863"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613392" name="Picture 16" descr="Wednesday, March 19, 2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733800"/>
            <a:ext cx="2828925" cy="1971675"/>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graphicFrame>
        <p:nvGraphicFramePr>
          <p:cNvPr id="613393" name="Object 17"/>
          <p:cNvGraphicFramePr>
            <a:graphicFrameLocks noChangeAspect="1"/>
          </p:cNvGraphicFramePr>
          <p:nvPr/>
        </p:nvGraphicFramePr>
        <p:xfrm>
          <a:off x="2438400" y="3886200"/>
          <a:ext cx="1841500" cy="788988"/>
        </p:xfrm>
        <a:graphic>
          <a:graphicData uri="http://schemas.openxmlformats.org/presentationml/2006/ole">
            <mc:AlternateContent xmlns:mc="http://schemas.openxmlformats.org/markup-compatibility/2006">
              <mc:Choice xmlns:v="urn:schemas-microsoft-com:vml" Requires="v">
                <p:oleObj spid="_x0000_s14369" name="Equation" r:id="rId7" imgW="1155199" imgH="495085" progId="Equation.3">
                  <p:embed/>
                </p:oleObj>
              </mc:Choice>
              <mc:Fallback>
                <p:oleObj name="Equation" r:id="rId7" imgW="1155199" imgH="495085"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886200"/>
                        <a:ext cx="1841500"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41" name="Object 1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70" name="Equation" r:id="rId9" imgW="114151" imgH="215619" progId="Equation.DSMT4">
                  <p:embed/>
                </p:oleObj>
              </mc:Choice>
              <mc:Fallback>
                <p:oleObj name="Equation" r:id="rId9" imgW="114151" imgH="215619"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613395" name="Picture 19" descr="Wednesday, March 19, 2003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257800"/>
            <a:ext cx="4386263" cy="60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B-Field in a Conducting Loop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33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33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3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33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339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3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34" name="Rectangle 10"/>
          <p:cNvSpPr>
            <a:spLocks noGrp="1" noChangeArrowheads="1"/>
          </p:cNvSpPr>
          <p:nvPr>
            <p:ph type="body" idx="1"/>
          </p:nvPr>
        </p:nvSpPr>
        <p:spPr>
          <a:xfrm>
            <a:off x="762000" y="1258888"/>
            <a:ext cx="7696200" cy="4525962"/>
          </a:xfrm>
          <a:noFill/>
        </p:spPr>
        <p:txBody>
          <a:bodyPr/>
          <a:lstStyle/>
          <a:p>
            <a:pPr eaLnBrk="1" hangingPunct="1"/>
            <a:r>
              <a:rPr lang="en-US" sz="2400" dirty="0">
                <a:latin typeface="Calibri" charset="0"/>
                <a:cs typeface="Calibri" charset="0"/>
              </a:rPr>
              <a:t>Far from the loop current (</a:t>
            </a:r>
            <a:r>
              <a:rPr lang="en-US" sz="2400" i="1" dirty="0">
                <a:latin typeface="Calibri" charset="0"/>
                <a:cs typeface="Calibri" charset="0"/>
              </a:rPr>
              <a:t>r</a:t>
            </a:r>
            <a:r>
              <a:rPr lang="en-US" sz="2400" dirty="0">
                <a:latin typeface="Calibri" charset="0"/>
                <a:cs typeface="Calibri" charset="0"/>
              </a:rPr>
              <a:t> &gt;&gt; </a:t>
            </a:r>
            <a:r>
              <a:rPr lang="en-US" sz="2400" i="1" dirty="0">
                <a:latin typeface="Calibri" charset="0"/>
                <a:cs typeface="Calibri" charset="0"/>
              </a:rPr>
              <a:t>a</a:t>
            </a:r>
            <a:r>
              <a:rPr lang="en-US" sz="2400" dirty="0">
                <a:latin typeface="Calibri" charset="0"/>
                <a:cs typeface="Calibri" charset="0"/>
              </a:rPr>
              <a:t>),</a:t>
            </a:r>
            <a:br>
              <a:rPr lang="en-US" sz="2400" dirty="0">
                <a:latin typeface="Calibri" charset="0"/>
                <a:cs typeface="Calibri" charset="0"/>
              </a:rPr>
            </a:br>
            <a:r>
              <a:rPr lang="en-US" sz="2400" dirty="0">
                <a:latin typeface="Calibri" charset="0"/>
                <a:cs typeface="Calibri" charset="0"/>
              </a:rPr>
              <a:t>the scattered B-field is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Anywhere on the </a:t>
            </a:r>
            <a:r>
              <a:rPr lang="en-US" sz="2400" i="1" dirty="0">
                <a:latin typeface="Calibri" charset="0"/>
                <a:cs typeface="Calibri" charset="0"/>
              </a:rPr>
              <a:t>z</a:t>
            </a:r>
            <a:r>
              <a:rPr lang="en-US" sz="2400" dirty="0">
                <a:latin typeface="Calibri" charset="0"/>
                <a:cs typeface="Calibri" charset="0"/>
              </a:rPr>
              <a:t>-axis, the B-field is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The general expression for the scattered B-field </a:t>
            </a:r>
            <a:r>
              <a:rPr lang="en-US" sz="2400" i="1" dirty="0">
                <a:latin typeface="Calibri" charset="0"/>
                <a:cs typeface="Calibri" charset="0"/>
              </a:rPr>
              <a:t>everywhere</a:t>
            </a:r>
            <a:r>
              <a:rPr lang="en-US" sz="2400" dirty="0">
                <a:latin typeface="Calibri" charset="0"/>
                <a:cs typeface="Calibri" charset="0"/>
              </a:rPr>
              <a:t> is given by Van </a:t>
            </a:r>
            <a:r>
              <a:rPr lang="en-US" sz="2400" dirty="0" err="1">
                <a:latin typeface="Calibri" charset="0"/>
                <a:cs typeface="Calibri" charset="0"/>
              </a:rPr>
              <a:t>Bladel</a:t>
            </a:r>
            <a:r>
              <a:rPr lang="en-US" sz="2400" dirty="0">
                <a:latin typeface="Calibri" charset="0"/>
                <a:cs typeface="Calibri" charset="0"/>
              </a:rPr>
              <a:t> as</a:t>
            </a:r>
          </a:p>
        </p:txBody>
      </p:sp>
      <p:pic>
        <p:nvPicPr>
          <p:cNvPr id="615435" name="Picture 11" descr="Wednesday, March 19, 2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58888"/>
            <a:ext cx="2447925" cy="1706562"/>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graphicFrame>
        <p:nvGraphicFramePr>
          <p:cNvPr id="615436" name="Object 12"/>
          <p:cNvGraphicFramePr>
            <a:graphicFrameLocks noChangeAspect="1"/>
          </p:cNvGraphicFramePr>
          <p:nvPr/>
        </p:nvGraphicFramePr>
        <p:xfrm>
          <a:off x="1730375" y="2119313"/>
          <a:ext cx="3400425" cy="728662"/>
        </p:xfrm>
        <a:graphic>
          <a:graphicData uri="http://schemas.openxmlformats.org/presentationml/2006/ole">
            <mc:AlternateContent xmlns:mc="http://schemas.openxmlformats.org/markup-compatibility/2006">
              <mc:Choice xmlns:v="urn:schemas-microsoft-com:vml" Requires="v">
                <p:oleObj spid="_x0000_s16421" name="Equation" r:id="rId5" imgW="2133600" imgH="457200" progId="Equation.3">
                  <p:embed/>
                </p:oleObj>
              </mc:Choice>
              <mc:Fallback>
                <p:oleObj name="Equation" r:id="rId5" imgW="2133600" imgH="457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75" y="2119313"/>
                        <a:ext cx="3400425"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88" name="Object 13"/>
          <p:cNvGraphicFramePr>
            <a:graphicFrameLocks noChangeAspect="1"/>
          </p:cNvGraphicFramePr>
          <p:nvPr/>
        </p:nvGraphicFramePr>
        <p:xfrm>
          <a:off x="4514850" y="3513138"/>
          <a:ext cx="114300" cy="215900"/>
        </p:xfrm>
        <a:graphic>
          <a:graphicData uri="http://schemas.openxmlformats.org/presentationml/2006/ole">
            <mc:AlternateContent xmlns:mc="http://schemas.openxmlformats.org/markup-compatibility/2006">
              <mc:Choice xmlns:v="urn:schemas-microsoft-com:vml" Requires="v">
                <p:oleObj spid="_x0000_s16422" name="Equation" r:id="rId7" imgW="114151" imgH="215619" progId="Equation.3">
                  <p:embed/>
                </p:oleObj>
              </mc:Choice>
              <mc:Fallback>
                <p:oleObj name="Equation" r:id="rId7" imgW="114151" imgH="215619"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5131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5438" name="Object 14"/>
          <p:cNvGraphicFramePr>
            <a:graphicFrameLocks noChangeAspect="1"/>
          </p:cNvGraphicFramePr>
          <p:nvPr/>
        </p:nvGraphicFramePr>
        <p:xfrm>
          <a:off x="2198688" y="3429000"/>
          <a:ext cx="2144712" cy="769938"/>
        </p:xfrm>
        <a:graphic>
          <a:graphicData uri="http://schemas.openxmlformats.org/presentationml/2006/ole">
            <mc:AlternateContent xmlns:mc="http://schemas.openxmlformats.org/markup-compatibility/2006">
              <mc:Choice xmlns:v="urn:schemas-microsoft-com:vml" Requires="v">
                <p:oleObj spid="_x0000_s16423" name="Equation" r:id="rId9" imgW="1346200" imgH="482600" progId="Equation.DSMT4">
                  <p:embed/>
                </p:oleObj>
              </mc:Choice>
              <mc:Fallback>
                <p:oleObj name="Equation" r:id="rId9" imgW="1346200" imgH="4826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8688" y="3429000"/>
                        <a:ext cx="2144712"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15"/>
          <p:cNvGrpSpPr>
            <a:grpSpLocks/>
          </p:cNvGrpSpPr>
          <p:nvPr/>
        </p:nvGrpSpPr>
        <p:grpSpPr bwMode="auto">
          <a:xfrm>
            <a:off x="1258888" y="5235575"/>
            <a:ext cx="3846512" cy="1603375"/>
            <a:chOff x="960" y="3168"/>
            <a:chExt cx="2423" cy="1010"/>
          </a:xfrm>
        </p:grpSpPr>
        <p:pic>
          <p:nvPicPr>
            <p:cNvPr id="16395" name="Picture 16" descr="Wednesday, March 19, 2003 (3)"/>
            <p:cNvPicPr>
              <a:picLocks noChangeAspect="1" noChangeArrowheads="1"/>
            </p:cNvPicPr>
            <p:nvPr/>
          </p:nvPicPr>
          <p:blipFill>
            <a:blip r:embed="rId11">
              <a:extLst>
                <a:ext uri="{28A0092B-C50C-407E-A947-70E740481C1C}">
                  <a14:useLocalDpi xmlns:a14="http://schemas.microsoft.com/office/drawing/2010/main" val="0"/>
                </a:ext>
              </a:extLst>
            </a:blip>
            <a:srcRect b="-27707"/>
            <a:stretch>
              <a:fillRect/>
            </a:stretch>
          </p:blipFill>
          <p:spPr bwMode="auto">
            <a:xfrm>
              <a:off x="960" y="3168"/>
              <a:ext cx="2423" cy="1010"/>
            </a:xfrm>
            <a:prstGeom prst="rect">
              <a:avLst/>
            </a:prstGeom>
            <a:solidFill>
              <a:schemeClr val="bg1"/>
            </a:solidFill>
            <a:ln w="9525">
              <a:solidFill>
                <a:schemeClr val="tx1"/>
              </a:solidFill>
              <a:miter lim="800000"/>
              <a:headEnd/>
              <a:tailEnd/>
            </a:ln>
          </p:spPr>
        </p:pic>
        <p:pic>
          <p:nvPicPr>
            <p:cNvPr id="16396" name="Picture 17" descr="Wednesday, March 19, 2003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3888"/>
              <a:ext cx="129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5867400" y="4953000"/>
            <a:ext cx="3124200" cy="1905000"/>
            <a:chOff x="3504" y="2880"/>
            <a:chExt cx="1968" cy="1200"/>
          </a:xfrm>
        </p:grpSpPr>
        <p:sp>
          <p:nvSpPr>
            <p:cNvPr id="615443" name="Text Box 19"/>
            <p:cNvSpPr txBox="1">
              <a:spLocks noChangeArrowheads="1"/>
            </p:cNvSpPr>
            <p:nvPr/>
          </p:nvSpPr>
          <p:spPr bwMode="auto">
            <a:xfrm>
              <a:off x="3504" y="2880"/>
              <a:ext cx="1968" cy="1200"/>
            </a:xfrm>
            <a:prstGeom prst="rect">
              <a:avLst/>
            </a:prstGeom>
            <a:solidFill>
              <a:srgbClr val="FFFF99"/>
            </a:solidFill>
            <a:ln w="28575" algn="ctr">
              <a:solidFill>
                <a:srgbClr val="FF0066"/>
              </a:solidFill>
              <a:miter lim="800000"/>
              <a:headEnd/>
              <a:tailEnd/>
            </a:ln>
            <a:effectLst/>
          </p:spPr>
          <p:txBody>
            <a:bodyPr tIns="0" b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b="1" smtClean="0">
                  <a:effectLst>
                    <a:outerShdw blurRad="38100" dist="38100" dir="2700000" algn="tl">
                      <a:srgbClr val="FFFFFF"/>
                    </a:outerShdw>
                  </a:effectLst>
                  <a:latin typeface="Times New Roman" charset="0"/>
                  <a:cs typeface="+mn-cs"/>
                </a:rPr>
                <a:t>K and E are the complete elliptical integrals</a:t>
              </a:r>
            </a:p>
          </p:txBody>
        </p:sp>
        <p:pic>
          <p:nvPicPr>
            <p:cNvPr id="16394" name="Picture 20" descr="Wednesday, March 19, 2003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 y="3264"/>
              <a:ext cx="1323" cy="704"/>
            </a:xfrm>
            <a:prstGeom prst="rect">
              <a:avLst/>
            </a:prstGeom>
            <a:solidFill>
              <a:srgbClr val="FFFF99"/>
            </a:solidFill>
            <a:ln w="9525">
              <a:solidFill>
                <a:schemeClr val="tx1"/>
              </a:solidFill>
              <a:miter lim="800000"/>
              <a:headEnd/>
              <a:tailEnd/>
            </a:ln>
          </p:spPr>
        </p:pic>
      </p:grpSp>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B-Field in a Conducting Loop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4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54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43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54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543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5"/>
          <p:cNvSpPr>
            <a:spLocks noGrp="1" noChangeArrowheads="1"/>
          </p:cNvSpPr>
          <p:nvPr>
            <p:ph type="body" idx="1"/>
          </p:nvPr>
        </p:nvSpPr>
        <p:spPr>
          <a:xfrm>
            <a:off x="838200" y="1295400"/>
            <a:ext cx="7696200" cy="4525963"/>
          </a:xfrm>
          <a:noFill/>
        </p:spPr>
        <p:txBody>
          <a:bodyPr/>
          <a:lstStyle/>
          <a:p>
            <a:pPr eaLnBrk="1" hangingPunct="1"/>
            <a:r>
              <a:rPr lang="en-US" sz="2400" dirty="0">
                <a:latin typeface="Calibri" charset="0"/>
                <a:cs typeface="Calibri" charset="0"/>
              </a:rPr>
              <a:t>Plot of the total </a:t>
            </a:r>
            <a:r>
              <a:rPr lang="en-US" sz="2400" i="1" dirty="0" err="1">
                <a:latin typeface="Calibri" charset="0"/>
                <a:cs typeface="Calibri" charset="0"/>
              </a:rPr>
              <a:t>B</a:t>
            </a:r>
            <a:r>
              <a:rPr lang="en-US" sz="2400" i="1" baseline="-20000" dirty="0" err="1">
                <a:latin typeface="Calibri" charset="0"/>
                <a:cs typeface="Calibri" charset="0"/>
              </a:rPr>
              <a:t>z</a:t>
            </a:r>
            <a:r>
              <a:rPr lang="en-US" sz="2400" i="1" dirty="0">
                <a:latin typeface="Calibri" charset="0"/>
                <a:cs typeface="Calibri" charset="0"/>
              </a:rPr>
              <a:t> </a:t>
            </a:r>
            <a:r>
              <a:rPr lang="en-US" sz="2400" dirty="0">
                <a:latin typeface="Calibri" charset="0"/>
                <a:cs typeface="Calibri" charset="0"/>
              </a:rPr>
              <a:t>field</a:t>
            </a:r>
            <a:br>
              <a:rPr lang="en-US" sz="2400" dirty="0">
                <a:latin typeface="Calibri" charset="0"/>
                <a:cs typeface="Calibri" charset="0"/>
              </a:rPr>
            </a:br>
            <a:r>
              <a:rPr lang="en-US" sz="2400" dirty="0">
                <a:latin typeface="Calibri" charset="0"/>
                <a:cs typeface="Calibri" charset="0"/>
              </a:rPr>
              <a:t>component as a function of the</a:t>
            </a:r>
            <a:br>
              <a:rPr lang="en-US" sz="2400" dirty="0">
                <a:latin typeface="Calibri" charset="0"/>
                <a:cs typeface="Calibri" charset="0"/>
              </a:rPr>
            </a:br>
            <a:r>
              <a:rPr lang="en-US" sz="2400" dirty="0">
                <a:latin typeface="Calibri" charset="0"/>
                <a:cs typeface="Calibri" charset="0"/>
              </a:rPr>
              <a:t>radial position, </a:t>
            </a:r>
            <a:r>
              <a:rPr lang="en-US" sz="2400" i="1" dirty="0">
                <a:latin typeface="Calibri" charset="0"/>
                <a:cs typeface="Calibri" charset="0"/>
              </a:rPr>
              <a:t>r</a:t>
            </a:r>
          </a:p>
        </p:txBody>
      </p:sp>
      <p:graphicFrame>
        <p:nvGraphicFramePr>
          <p:cNvPr id="617488" name="Object 16"/>
          <p:cNvGraphicFramePr>
            <a:graphicFrameLocks noChangeAspect="1"/>
          </p:cNvGraphicFramePr>
          <p:nvPr/>
        </p:nvGraphicFramePr>
        <p:xfrm>
          <a:off x="2286000" y="3276600"/>
          <a:ext cx="4724400" cy="3041650"/>
        </p:xfrm>
        <a:graphic>
          <a:graphicData uri="http://schemas.openxmlformats.org/presentationml/2006/ole">
            <mc:AlternateContent xmlns:mc="http://schemas.openxmlformats.org/markup-compatibility/2006">
              <mc:Choice xmlns:v="urn:schemas-microsoft-com:vml" Requires="v">
                <p:oleObj spid="_x0000_s18462" name="Mathcad" r:id="rId4" imgW="3590925" imgH="2543175" progId="Mathcad">
                  <p:embed/>
                </p:oleObj>
              </mc:Choice>
              <mc:Fallback>
                <p:oleObj name="Mathcad" r:id="rId4" imgW="3590925" imgH="2543175" progId="Mathca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t="9108"/>
                      <a:stretch>
                        <a:fillRect/>
                      </a:stretch>
                    </p:blipFill>
                    <p:spPr bwMode="auto">
                      <a:xfrm>
                        <a:off x="2286000" y="3276600"/>
                        <a:ext cx="4724400" cy="304165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graphicFrame>
        <p:nvGraphicFramePr>
          <p:cNvPr id="18435" name="Object 17"/>
          <p:cNvGraphicFramePr>
            <a:graphicFrameLocks noChangeAspect="1"/>
          </p:cNvGraphicFramePr>
          <p:nvPr/>
        </p:nvGraphicFramePr>
        <p:xfrm>
          <a:off x="5486400" y="1295400"/>
          <a:ext cx="2971800" cy="1447800"/>
        </p:xfrm>
        <a:graphic>
          <a:graphicData uri="http://schemas.openxmlformats.org/presentationml/2006/ole">
            <mc:AlternateContent xmlns:mc="http://schemas.openxmlformats.org/markup-compatibility/2006">
              <mc:Choice xmlns:v="urn:schemas-microsoft-com:vml" Requires="v">
                <p:oleObj spid="_x0000_s18463" name="Designer Drawing" r:id="rId6" imgW="2703576" imgH="1255776" progId="Designer.Drawing.8">
                  <p:embed/>
                </p:oleObj>
              </mc:Choice>
              <mc:Fallback>
                <p:oleObj name="Designer Drawing" r:id="rId6" imgW="2703576" imgH="1255776" progId="Designer.Drawing.8">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l="-5637" t="-6068" r="-4286" b="-9229"/>
                      <a:stretch>
                        <a:fillRect/>
                      </a:stretch>
                    </p:blipFill>
                    <p:spPr bwMode="auto">
                      <a:xfrm>
                        <a:off x="5486400" y="1295400"/>
                        <a:ext cx="2971800" cy="144780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grpSp>
        <p:nvGrpSpPr>
          <p:cNvPr id="2" name="Group 18"/>
          <p:cNvGrpSpPr>
            <a:grpSpLocks/>
          </p:cNvGrpSpPr>
          <p:nvPr/>
        </p:nvGrpSpPr>
        <p:grpSpPr bwMode="auto">
          <a:xfrm>
            <a:off x="2971800" y="3962400"/>
            <a:ext cx="1752600" cy="304800"/>
            <a:chOff x="1872" y="2496"/>
            <a:chExt cx="1104" cy="192"/>
          </a:xfrm>
        </p:grpSpPr>
        <p:sp>
          <p:nvSpPr>
            <p:cNvPr id="18444" name="Line 19"/>
            <p:cNvSpPr>
              <a:spLocks noChangeShapeType="1"/>
            </p:cNvSpPr>
            <p:nvPr/>
          </p:nvSpPr>
          <p:spPr bwMode="auto">
            <a:xfrm>
              <a:off x="1872" y="2688"/>
              <a:ext cx="1104" cy="0"/>
            </a:xfrm>
            <a:prstGeom prst="line">
              <a:avLst/>
            </a:prstGeom>
            <a:noFill/>
            <a:ln w="28575">
              <a:solidFill>
                <a:srgbClr val="FF0066"/>
              </a:solidFill>
              <a:round/>
              <a:headEnd type="stealth" w="med" len="med"/>
              <a:tailEnd type="stealth" w="med" len="med"/>
            </a:ln>
            <a:extLst>
              <a:ext uri="{909E8E84-426E-40dd-AFC4-6F175D3DCCD1}">
                <a14:hiddenFill xmlns:a14="http://schemas.microsoft.com/office/drawing/2010/main">
                  <a:noFill/>
                </a14:hiddenFill>
              </a:ext>
            </a:extLst>
          </p:spPr>
          <p:txBody>
            <a:bodyPr tIns="0" bIns="0">
              <a:spAutoFit/>
            </a:bodyPr>
            <a:lstStyle/>
            <a:p>
              <a:endParaRPr lang="fr-CH"/>
            </a:p>
          </p:txBody>
        </p:sp>
        <p:sp>
          <p:nvSpPr>
            <p:cNvPr id="617492" name="Text Box 20"/>
            <p:cNvSpPr txBox="1">
              <a:spLocks noChangeArrowheads="1"/>
            </p:cNvSpPr>
            <p:nvPr/>
          </p:nvSpPr>
          <p:spPr bwMode="auto">
            <a:xfrm>
              <a:off x="2016" y="2496"/>
              <a:ext cx="853" cy="154"/>
            </a:xfrm>
            <a:prstGeom prst="rect">
              <a:avLst/>
            </a:prstGeom>
            <a:noFill/>
            <a:ln w="28575" algn="ctr">
              <a:noFill/>
              <a:miter lim="800000"/>
              <a:headEnd/>
              <a:tailEnd/>
            </a:ln>
            <a:effectLst/>
          </p:spPr>
          <p:txBody>
            <a:bodyPr wrap="none" t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b="1" smtClean="0">
                  <a:effectLst>
                    <a:outerShdw blurRad="38100" dist="38100" dir="2700000" algn="tl">
                      <a:srgbClr val="DDDDDD"/>
                    </a:outerShdw>
                  </a:effectLst>
                  <a:latin typeface="Times New Roman" charset="0"/>
                  <a:cs typeface="+mn-cs"/>
                </a:rPr>
                <a:t>Loop interior</a:t>
              </a:r>
            </a:p>
          </p:txBody>
        </p:sp>
      </p:grpSp>
      <p:grpSp>
        <p:nvGrpSpPr>
          <p:cNvPr id="3" name="Group 21"/>
          <p:cNvGrpSpPr>
            <a:grpSpLocks/>
          </p:cNvGrpSpPr>
          <p:nvPr/>
        </p:nvGrpSpPr>
        <p:grpSpPr bwMode="auto">
          <a:xfrm>
            <a:off x="2438400" y="3657600"/>
            <a:ext cx="1981200" cy="990600"/>
            <a:chOff x="1536" y="2304"/>
            <a:chExt cx="1248" cy="624"/>
          </a:xfrm>
        </p:grpSpPr>
        <p:sp>
          <p:nvSpPr>
            <p:cNvPr id="617494" name="Text Box 22"/>
            <p:cNvSpPr txBox="1">
              <a:spLocks noChangeArrowheads="1"/>
            </p:cNvSpPr>
            <p:nvPr/>
          </p:nvSpPr>
          <p:spPr bwMode="auto">
            <a:xfrm>
              <a:off x="1536" y="2304"/>
              <a:ext cx="1152" cy="172"/>
            </a:xfrm>
            <a:prstGeom prst="rect">
              <a:avLst/>
            </a:prstGeom>
            <a:solidFill>
              <a:srgbClr val="FFFF99"/>
            </a:solidFill>
            <a:ln w="28575" algn="ctr">
              <a:solidFill>
                <a:srgbClr val="FF0066"/>
              </a:solidFill>
              <a:miter lim="800000"/>
              <a:headEnd/>
              <a:tailEnd/>
            </a:ln>
            <a:effectLst/>
          </p:spPr>
          <p:txBody>
            <a:bodyPr t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b="1" smtClean="0">
                  <a:effectLst>
                    <a:outerShdw blurRad="38100" dist="38100" dir="2700000" algn="tl">
                      <a:srgbClr val="FFFFFF"/>
                    </a:outerShdw>
                  </a:effectLst>
                  <a:latin typeface="Times New Roman" charset="0"/>
                  <a:cs typeface="+mn-cs"/>
                </a:rPr>
                <a:t>Incident B-field</a:t>
              </a:r>
            </a:p>
          </p:txBody>
        </p:sp>
        <p:sp>
          <p:nvSpPr>
            <p:cNvPr id="18443" name="Line 23"/>
            <p:cNvSpPr>
              <a:spLocks noChangeShapeType="1"/>
            </p:cNvSpPr>
            <p:nvPr/>
          </p:nvSpPr>
          <p:spPr bwMode="auto">
            <a:xfrm>
              <a:off x="2208" y="2496"/>
              <a:ext cx="576" cy="432"/>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grpSp>
      <p:grpSp>
        <p:nvGrpSpPr>
          <p:cNvPr id="4" name="Group 24"/>
          <p:cNvGrpSpPr>
            <a:grpSpLocks/>
          </p:cNvGrpSpPr>
          <p:nvPr/>
        </p:nvGrpSpPr>
        <p:grpSpPr bwMode="auto">
          <a:xfrm>
            <a:off x="838200" y="2590800"/>
            <a:ext cx="2667000" cy="2133600"/>
            <a:chOff x="528" y="1632"/>
            <a:chExt cx="1680" cy="1344"/>
          </a:xfrm>
        </p:grpSpPr>
        <p:sp>
          <p:nvSpPr>
            <p:cNvPr id="617497" name="Text Box 25"/>
            <p:cNvSpPr txBox="1">
              <a:spLocks noChangeArrowheads="1"/>
            </p:cNvSpPr>
            <p:nvPr/>
          </p:nvSpPr>
          <p:spPr bwMode="auto">
            <a:xfrm>
              <a:off x="528" y="1632"/>
              <a:ext cx="1680" cy="480"/>
            </a:xfrm>
            <a:prstGeom prst="rect">
              <a:avLst/>
            </a:prstGeom>
            <a:solidFill>
              <a:srgbClr val="FFFF99"/>
            </a:solidFill>
            <a:ln w="28575" algn="ctr">
              <a:solidFill>
                <a:srgbClr val="FF0066"/>
              </a:solidFill>
              <a:miter lim="800000"/>
              <a:headEnd/>
              <a:tailEnd/>
            </a:ln>
            <a:effectLst/>
          </p:spPr>
          <p:txBody>
            <a:bodyPr t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1600" b="1" smtClean="0">
                  <a:effectLst>
                    <a:outerShdw blurRad="38100" dist="38100" dir="2700000" algn="tl">
                      <a:srgbClr val="FFFFFF"/>
                    </a:outerShdw>
                  </a:effectLst>
                  <a:latin typeface="Times New Roman" charset="0"/>
                  <a:cs typeface="+mn-cs"/>
                </a:rPr>
                <a:t>Note the slight attenuation of the incident field inside the loop</a:t>
              </a:r>
            </a:p>
          </p:txBody>
        </p:sp>
        <p:sp>
          <p:nvSpPr>
            <p:cNvPr id="18441" name="Line 26"/>
            <p:cNvSpPr>
              <a:spLocks noChangeShapeType="1"/>
            </p:cNvSpPr>
            <p:nvPr/>
          </p:nvSpPr>
          <p:spPr bwMode="auto">
            <a:xfrm>
              <a:off x="1632" y="2112"/>
              <a:ext cx="576" cy="864"/>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tIns="0" bIns="0">
              <a:spAutoFit/>
            </a:bodyPr>
            <a:lstStyle/>
            <a:p>
              <a:endParaRPr lang="fr-CH"/>
            </a:p>
          </p:txBody>
        </p:sp>
      </p:grpSp>
      <p:sp>
        <p:nvSpPr>
          <p:cNvPr id="16"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B-Field in a Conducting Loop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7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6"/>
          <p:cNvSpPr>
            <a:spLocks noGrp="1" noChangeArrowheads="1"/>
          </p:cNvSpPr>
          <p:nvPr>
            <p:ph type="body" idx="1"/>
          </p:nvPr>
        </p:nvSpPr>
        <p:spPr>
          <a:xfrm>
            <a:off x="838200" y="1295400"/>
            <a:ext cx="7696200" cy="4525963"/>
          </a:xfrm>
          <a:noFill/>
        </p:spPr>
        <p:txBody>
          <a:bodyPr/>
          <a:lstStyle/>
          <a:p>
            <a:pPr eaLnBrk="1" hangingPunct="1"/>
            <a:r>
              <a:rPr lang="en-US" sz="2400" dirty="0">
                <a:latin typeface="Calibri" charset="0"/>
                <a:cs typeface="Calibri" charset="0"/>
              </a:rPr>
              <a:t>Define the </a:t>
            </a:r>
            <a:r>
              <a:rPr lang="en-US" sz="2400" i="1" dirty="0">
                <a:latin typeface="Calibri" charset="0"/>
                <a:cs typeface="Calibri" charset="0"/>
              </a:rPr>
              <a:t>magnetic field</a:t>
            </a:r>
            <a:r>
              <a:rPr lang="en-US" sz="2400" dirty="0">
                <a:latin typeface="Calibri" charset="0"/>
                <a:cs typeface="Calibri" charset="0"/>
              </a:rPr>
              <a:t> </a:t>
            </a:r>
            <a:br>
              <a:rPr lang="en-US" sz="2400" dirty="0">
                <a:latin typeface="Calibri" charset="0"/>
                <a:cs typeface="Calibri" charset="0"/>
              </a:rPr>
            </a:br>
            <a:r>
              <a:rPr lang="en-US" sz="2400" dirty="0">
                <a:latin typeface="Calibri" charset="0"/>
                <a:cs typeface="Calibri" charset="0"/>
              </a:rPr>
              <a:t>shielding factor of the</a:t>
            </a:r>
            <a:br>
              <a:rPr lang="en-US" sz="2400" dirty="0">
                <a:latin typeface="Calibri" charset="0"/>
                <a:cs typeface="Calibri" charset="0"/>
              </a:rPr>
            </a:br>
            <a:r>
              <a:rPr lang="en-US" sz="2400" dirty="0">
                <a:latin typeface="Calibri" charset="0"/>
                <a:cs typeface="Calibri" charset="0"/>
              </a:rPr>
              <a:t>loop as</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a:p>
            <a:pPr eaLnBrk="1" hangingPunct="1"/>
            <a:r>
              <a:rPr lang="en-US" sz="2400" dirty="0">
                <a:latin typeface="Calibri" charset="0"/>
                <a:cs typeface="Calibri" charset="0"/>
              </a:rPr>
              <a:t>Plot of shielding factor is</a:t>
            </a:r>
          </a:p>
        </p:txBody>
      </p:sp>
      <p:graphicFrame>
        <p:nvGraphicFramePr>
          <p:cNvPr id="20482" name="Object 17"/>
          <p:cNvGraphicFramePr>
            <a:graphicFrameLocks noChangeAspect="1"/>
          </p:cNvGraphicFramePr>
          <p:nvPr/>
        </p:nvGraphicFramePr>
        <p:xfrm>
          <a:off x="5486400" y="1295400"/>
          <a:ext cx="2971800" cy="1447800"/>
        </p:xfrm>
        <a:graphic>
          <a:graphicData uri="http://schemas.openxmlformats.org/presentationml/2006/ole">
            <mc:AlternateContent xmlns:mc="http://schemas.openxmlformats.org/markup-compatibility/2006">
              <mc:Choice xmlns:v="urn:schemas-microsoft-com:vml" Requires="v">
                <p:oleObj spid="_x0000_s20510" name="Designer Drawing" r:id="rId4" imgW="2703576" imgH="1255776" progId="Designer.Drawing.8">
                  <p:embed/>
                </p:oleObj>
              </mc:Choice>
              <mc:Fallback>
                <p:oleObj name="Designer Drawing" r:id="rId4" imgW="2703576" imgH="1255776" progId="Designer.Drawing.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5637" t="-6068" r="-4286" b="-9229"/>
                      <a:stretch>
                        <a:fillRect/>
                      </a:stretch>
                    </p:blipFill>
                    <p:spPr bwMode="auto">
                      <a:xfrm>
                        <a:off x="5486400" y="1295400"/>
                        <a:ext cx="2971800" cy="1447800"/>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graphicFrame>
        <p:nvGraphicFramePr>
          <p:cNvPr id="20483" name="Object 18"/>
          <p:cNvGraphicFramePr>
            <a:graphicFrameLocks noChangeAspect="1"/>
          </p:cNvGraphicFramePr>
          <p:nvPr/>
        </p:nvGraphicFramePr>
        <p:xfrm>
          <a:off x="1866900" y="2438400"/>
          <a:ext cx="2743200" cy="700088"/>
        </p:xfrm>
        <a:graphic>
          <a:graphicData uri="http://schemas.openxmlformats.org/presentationml/2006/ole">
            <mc:AlternateContent xmlns:mc="http://schemas.openxmlformats.org/markup-compatibility/2006">
              <mc:Choice xmlns:v="urn:schemas-microsoft-com:vml" Requires="v">
                <p:oleObj spid="_x0000_s20511" name="Equation" r:id="rId6" imgW="1892300" imgH="482600" progId="Equation.3">
                  <p:embed/>
                </p:oleObj>
              </mc:Choice>
              <mc:Fallback>
                <p:oleObj name="Equation" r:id="rId6" imgW="1892300" imgH="4826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 y="2438400"/>
                        <a:ext cx="274320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484" name="Object 19"/>
          <p:cNvGraphicFramePr>
            <a:graphicFrameLocks noChangeAspect="1"/>
          </p:cNvGraphicFramePr>
          <p:nvPr/>
        </p:nvGraphicFramePr>
        <p:xfrm>
          <a:off x="2667000" y="3886200"/>
          <a:ext cx="3733800" cy="2430463"/>
        </p:xfrm>
        <a:graphic>
          <a:graphicData uri="http://schemas.openxmlformats.org/presentationml/2006/ole">
            <mc:AlternateContent xmlns:mc="http://schemas.openxmlformats.org/markup-compatibility/2006">
              <mc:Choice xmlns:v="urn:schemas-microsoft-com:vml" Requires="v">
                <p:oleObj spid="_x0000_s20512" name="Mathcad" r:id="rId8" imgW="3590925" imgH="2466975" progId="Mathcad">
                  <p:embed/>
                </p:oleObj>
              </mc:Choice>
              <mc:Fallback>
                <p:oleObj name="Mathcad" r:id="rId8" imgW="3590925" imgH="2466975" progId="Mathcad">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t="5292"/>
                      <a:stretch>
                        <a:fillRect/>
                      </a:stretch>
                    </p:blipFill>
                    <p:spPr bwMode="auto">
                      <a:xfrm>
                        <a:off x="2667000" y="3886200"/>
                        <a:ext cx="3733800" cy="2430463"/>
                      </a:xfrm>
                      <a:prstGeom prst="rect">
                        <a:avLst/>
                      </a:prstGeom>
                      <a:solidFill>
                        <a:schemeClr val="bg1"/>
                      </a:solidFill>
                      <a:ln w="28575">
                        <a:solidFill>
                          <a:srgbClr val="FF0066"/>
                        </a:solidFill>
                        <a:miter lim="800000"/>
                        <a:headEnd/>
                        <a:tailEnd/>
                      </a:ln>
                      <a:effectLst>
                        <a:outerShdw blurRad="63500" dist="107763" dir="2700000" algn="ctr" rotWithShape="0">
                          <a:schemeClr val="bg2">
                            <a:alpha val="50000"/>
                          </a:schemeClr>
                        </a:outerShdw>
                      </a:effectLst>
                    </p:spPr>
                  </p:pic>
                </p:oleObj>
              </mc:Fallback>
            </mc:AlternateContent>
          </a:graphicData>
        </a:graphic>
      </p:graphicFrame>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B-Field in a Conducting Loop (Cont’d)</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2855</TotalTime>
  <Words>2744</Words>
  <Application>Microsoft Macintosh PowerPoint</Application>
  <PresentationFormat>On-screen Show (4:3)</PresentationFormat>
  <Paragraphs>929</Paragraphs>
  <Slides>59</Slides>
  <Notes>59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6</vt:i4>
      </vt:variant>
      <vt:variant>
        <vt:lpstr>Slide Titles</vt:lpstr>
      </vt:variant>
      <vt:variant>
        <vt:i4>59</vt:i4>
      </vt:variant>
    </vt:vector>
  </HeadingPairs>
  <TitlesOfParts>
    <vt:vector size="72" baseType="lpstr">
      <vt:lpstr>Arial</vt:lpstr>
      <vt:lpstr>ＭＳ Ｐゴシック</vt:lpstr>
      <vt:lpstr>Calibri</vt:lpstr>
      <vt:lpstr>Symbol</vt:lpstr>
      <vt:lpstr>Times New Roman</vt:lpstr>
      <vt:lpstr>Tahoma</vt:lpstr>
      <vt:lpstr>Title</vt:lpstr>
      <vt:lpstr>Microsoft Word Picture</vt:lpstr>
      <vt:lpstr>Micrografx Designer Drawing</vt:lpstr>
      <vt:lpstr>Microsoft Equation 3.0</vt:lpstr>
      <vt:lpstr>MathType 6.0 Equation</vt:lpstr>
      <vt:lpstr>Mathcad Document</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Rachidi</dc:creator>
  <cp:lastModifiedBy>Farhad Rachidi-Haeri</cp:lastModifiedBy>
  <cp:revision>201</cp:revision>
  <dcterms:created xsi:type="dcterms:W3CDTF">2005-11-11T13:34:21Z</dcterms:created>
  <dcterms:modified xsi:type="dcterms:W3CDTF">2015-05-01T06:36:19Z</dcterms:modified>
</cp:coreProperties>
</file>